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1" r:id="rId2"/>
    <p:sldId id="263" r:id="rId3"/>
    <p:sldId id="272" r:id="rId4"/>
    <p:sldId id="264" r:id="rId5"/>
    <p:sldId id="271" r:id="rId6"/>
    <p:sldId id="265" r:id="rId7"/>
    <p:sldId id="269" r:id="rId8"/>
    <p:sldId id="266" r:id="rId9"/>
    <p:sldId id="274" r:id="rId10"/>
    <p:sldId id="275" r:id="rId11"/>
    <p:sldId id="276" r:id="rId12"/>
    <p:sldId id="280" r:id="rId13"/>
    <p:sldId id="281" r:id="rId14"/>
    <p:sldId id="282" r:id="rId15"/>
    <p:sldId id="284" r:id="rId16"/>
    <p:sldId id="283" r:id="rId17"/>
    <p:sldId id="279" r:id="rId18"/>
    <p:sldId id="285" r:id="rId19"/>
    <p:sldId id="286" r:id="rId20"/>
    <p:sldId id="287" r:id="rId21"/>
    <p:sldId id="288" r:id="rId22"/>
    <p:sldId id="289" r:id="rId23"/>
    <p:sldId id="290" r:id="rId24"/>
    <p:sldId id="291" r:id="rId2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54" d="100"/>
          <a:sy n="54" d="100"/>
        </p:scale>
        <p:origin x="-512" y="-2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897EE86-A422-7B44-938D-9E06FCA32D8C}" type="datetimeFigureOut">
              <a:rPr lang="it-IT" smtClean="0"/>
              <a:t>08/10/15</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E8642C0-1F9F-5142-A804-4440DF82E31E}" type="slidenum">
              <a:rPr lang="it-IT" smtClean="0"/>
              <a:t>‹n.›</a:t>
            </a:fld>
            <a:endParaRPr lang="it-IT" dirty="0"/>
          </a:p>
        </p:txBody>
      </p:sp>
    </p:spTree>
    <p:extLst>
      <p:ext uri="{BB962C8B-B14F-4D97-AF65-F5344CB8AC3E}">
        <p14:creationId xmlns:p14="http://schemas.microsoft.com/office/powerpoint/2010/main" val="2145105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897EE86-A422-7B44-938D-9E06FCA32D8C}" type="datetimeFigureOut">
              <a:rPr lang="it-IT" smtClean="0"/>
              <a:t>08/10/15</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E8642C0-1F9F-5142-A804-4440DF82E31E}" type="slidenum">
              <a:rPr lang="it-IT" smtClean="0"/>
              <a:t>‹n.›</a:t>
            </a:fld>
            <a:endParaRPr lang="it-IT" dirty="0"/>
          </a:p>
        </p:txBody>
      </p:sp>
    </p:spTree>
    <p:extLst>
      <p:ext uri="{BB962C8B-B14F-4D97-AF65-F5344CB8AC3E}">
        <p14:creationId xmlns:p14="http://schemas.microsoft.com/office/powerpoint/2010/main" val="886591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897EE86-A422-7B44-938D-9E06FCA32D8C}" type="datetimeFigureOut">
              <a:rPr lang="it-IT" smtClean="0"/>
              <a:t>08/10/15</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E8642C0-1F9F-5142-A804-4440DF82E31E}" type="slidenum">
              <a:rPr lang="it-IT" smtClean="0"/>
              <a:t>‹n.›</a:t>
            </a:fld>
            <a:endParaRPr lang="it-IT" dirty="0"/>
          </a:p>
        </p:txBody>
      </p:sp>
    </p:spTree>
    <p:extLst>
      <p:ext uri="{BB962C8B-B14F-4D97-AF65-F5344CB8AC3E}">
        <p14:creationId xmlns:p14="http://schemas.microsoft.com/office/powerpoint/2010/main" val="718655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897EE86-A422-7B44-938D-9E06FCA32D8C}" type="datetimeFigureOut">
              <a:rPr lang="it-IT" smtClean="0"/>
              <a:t>08/10/15</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E8642C0-1F9F-5142-A804-4440DF82E31E}" type="slidenum">
              <a:rPr lang="it-IT" smtClean="0"/>
              <a:t>‹n.›</a:t>
            </a:fld>
            <a:endParaRPr lang="it-IT" dirty="0"/>
          </a:p>
        </p:txBody>
      </p:sp>
    </p:spTree>
    <p:extLst>
      <p:ext uri="{BB962C8B-B14F-4D97-AF65-F5344CB8AC3E}">
        <p14:creationId xmlns:p14="http://schemas.microsoft.com/office/powerpoint/2010/main" val="3594834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8897EE86-A422-7B44-938D-9E06FCA32D8C}" type="datetimeFigureOut">
              <a:rPr lang="it-IT" smtClean="0"/>
              <a:t>08/10/15</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2E8642C0-1F9F-5142-A804-4440DF82E31E}" type="slidenum">
              <a:rPr lang="it-IT" smtClean="0"/>
              <a:t>‹n.›</a:t>
            </a:fld>
            <a:endParaRPr lang="it-IT" dirty="0"/>
          </a:p>
        </p:txBody>
      </p:sp>
    </p:spTree>
    <p:extLst>
      <p:ext uri="{BB962C8B-B14F-4D97-AF65-F5344CB8AC3E}">
        <p14:creationId xmlns:p14="http://schemas.microsoft.com/office/powerpoint/2010/main" val="1119916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897EE86-A422-7B44-938D-9E06FCA32D8C}" type="datetimeFigureOut">
              <a:rPr lang="it-IT" smtClean="0"/>
              <a:t>08/10/15</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2E8642C0-1F9F-5142-A804-4440DF82E31E}" type="slidenum">
              <a:rPr lang="it-IT" smtClean="0"/>
              <a:t>‹n.›</a:t>
            </a:fld>
            <a:endParaRPr lang="it-IT" dirty="0"/>
          </a:p>
        </p:txBody>
      </p:sp>
    </p:spTree>
    <p:extLst>
      <p:ext uri="{BB962C8B-B14F-4D97-AF65-F5344CB8AC3E}">
        <p14:creationId xmlns:p14="http://schemas.microsoft.com/office/powerpoint/2010/main" val="104798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897EE86-A422-7B44-938D-9E06FCA32D8C}" type="datetimeFigureOut">
              <a:rPr lang="it-IT" smtClean="0"/>
              <a:t>08/10/15</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2E8642C0-1F9F-5142-A804-4440DF82E31E}" type="slidenum">
              <a:rPr lang="it-IT" smtClean="0"/>
              <a:t>‹n.›</a:t>
            </a:fld>
            <a:endParaRPr lang="it-IT" dirty="0"/>
          </a:p>
        </p:txBody>
      </p:sp>
    </p:spTree>
    <p:extLst>
      <p:ext uri="{BB962C8B-B14F-4D97-AF65-F5344CB8AC3E}">
        <p14:creationId xmlns:p14="http://schemas.microsoft.com/office/powerpoint/2010/main" val="3216281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8897EE86-A422-7B44-938D-9E06FCA32D8C}" type="datetimeFigureOut">
              <a:rPr lang="it-IT" smtClean="0"/>
              <a:t>08/10/15</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2E8642C0-1F9F-5142-A804-4440DF82E31E}" type="slidenum">
              <a:rPr lang="it-IT" smtClean="0"/>
              <a:t>‹n.›</a:t>
            </a:fld>
            <a:endParaRPr lang="it-IT" dirty="0"/>
          </a:p>
        </p:txBody>
      </p:sp>
    </p:spTree>
    <p:extLst>
      <p:ext uri="{BB962C8B-B14F-4D97-AF65-F5344CB8AC3E}">
        <p14:creationId xmlns:p14="http://schemas.microsoft.com/office/powerpoint/2010/main" val="374056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897EE86-A422-7B44-938D-9E06FCA32D8C}" type="datetimeFigureOut">
              <a:rPr lang="it-IT" smtClean="0"/>
              <a:t>08/10/15</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2E8642C0-1F9F-5142-A804-4440DF82E31E}" type="slidenum">
              <a:rPr lang="it-IT" smtClean="0"/>
              <a:t>‹n.›</a:t>
            </a:fld>
            <a:endParaRPr lang="it-IT" dirty="0"/>
          </a:p>
        </p:txBody>
      </p:sp>
    </p:spTree>
    <p:extLst>
      <p:ext uri="{BB962C8B-B14F-4D97-AF65-F5344CB8AC3E}">
        <p14:creationId xmlns:p14="http://schemas.microsoft.com/office/powerpoint/2010/main" val="3924711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897EE86-A422-7B44-938D-9E06FCA32D8C}" type="datetimeFigureOut">
              <a:rPr lang="it-IT" smtClean="0"/>
              <a:t>08/10/15</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2E8642C0-1F9F-5142-A804-4440DF82E31E}" type="slidenum">
              <a:rPr lang="it-IT" smtClean="0"/>
              <a:t>‹n.›</a:t>
            </a:fld>
            <a:endParaRPr lang="it-IT" dirty="0"/>
          </a:p>
        </p:txBody>
      </p:sp>
    </p:spTree>
    <p:extLst>
      <p:ext uri="{BB962C8B-B14F-4D97-AF65-F5344CB8AC3E}">
        <p14:creationId xmlns:p14="http://schemas.microsoft.com/office/powerpoint/2010/main" val="3024907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8897EE86-A422-7B44-938D-9E06FCA32D8C}" type="datetimeFigureOut">
              <a:rPr lang="it-IT" smtClean="0"/>
              <a:t>08/10/15</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2E8642C0-1F9F-5142-A804-4440DF82E31E}" type="slidenum">
              <a:rPr lang="it-IT" smtClean="0"/>
              <a:t>‹n.›</a:t>
            </a:fld>
            <a:endParaRPr lang="it-IT" dirty="0"/>
          </a:p>
        </p:txBody>
      </p:sp>
    </p:spTree>
    <p:extLst>
      <p:ext uri="{BB962C8B-B14F-4D97-AF65-F5344CB8AC3E}">
        <p14:creationId xmlns:p14="http://schemas.microsoft.com/office/powerpoint/2010/main" val="9166094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7EE86-A422-7B44-938D-9E06FCA32D8C}" type="datetimeFigureOut">
              <a:rPr lang="it-IT" smtClean="0"/>
              <a:t>08/10/15</a:t>
            </a:fld>
            <a:endParaRPr lang="it-IT" dirty="0"/>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642C0-1F9F-5142-A804-4440DF82E31E}" type="slidenum">
              <a:rPr lang="it-IT" smtClean="0"/>
              <a:t>‹n.›</a:t>
            </a:fld>
            <a:endParaRPr lang="it-IT" dirty="0"/>
          </a:p>
        </p:txBody>
      </p:sp>
    </p:spTree>
    <p:extLst>
      <p:ext uri="{BB962C8B-B14F-4D97-AF65-F5344CB8AC3E}">
        <p14:creationId xmlns:p14="http://schemas.microsoft.com/office/powerpoint/2010/main" val="3543384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71911" y="1047402"/>
            <a:ext cx="7772400" cy="1470025"/>
          </a:xfrm>
        </p:spPr>
        <p:txBody>
          <a:bodyPr>
            <a:normAutofit fontScale="90000"/>
          </a:bodyPr>
          <a:lstStyle/>
          <a:p>
            <a:r>
              <a:rPr lang="it-IT" dirty="0" smtClean="0"/>
              <a:t>Jean Monnet Chair </a:t>
            </a:r>
            <a:br>
              <a:rPr lang="it-IT" dirty="0" smtClean="0"/>
            </a:br>
            <a:r>
              <a:rPr lang="en-US" b="1" dirty="0" smtClean="0"/>
              <a:t>Small Area Methods for Monitoring of Poverty and Living conditions in EU</a:t>
            </a:r>
            <a:r>
              <a:rPr lang="en-US" dirty="0" smtClean="0"/>
              <a:t> (</a:t>
            </a:r>
            <a:r>
              <a:rPr lang="en-US" b="1" dirty="0" smtClean="0"/>
              <a:t>SAMPL-EU</a:t>
            </a:r>
            <a:r>
              <a:rPr lang="en-US" dirty="0" smtClean="0"/>
              <a:t>) </a:t>
            </a:r>
            <a:r>
              <a:rPr lang="it-IT" dirty="0" smtClean="0"/>
              <a:t/>
            </a:r>
            <a:br>
              <a:rPr lang="it-IT" dirty="0" smtClean="0"/>
            </a:br>
            <a:endParaRPr lang="it-IT" dirty="0"/>
          </a:p>
        </p:txBody>
      </p:sp>
      <p:sp>
        <p:nvSpPr>
          <p:cNvPr id="3" name="Sottotitolo 2"/>
          <p:cNvSpPr>
            <a:spLocks noGrp="1"/>
          </p:cNvSpPr>
          <p:nvPr>
            <p:ph type="subTitle" idx="1"/>
          </p:nvPr>
        </p:nvSpPr>
        <p:spPr>
          <a:xfrm>
            <a:off x="1371600" y="3009900"/>
            <a:ext cx="6400800" cy="1752600"/>
          </a:xfrm>
        </p:spPr>
        <p:txBody>
          <a:bodyPr>
            <a:normAutofit/>
          </a:bodyPr>
          <a:lstStyle/>
          <a:p>
            <a:r>
              <a:rPr lang="en-GB" dirty="0" smtClean="0"/>
              <a:t>Lecture 1: definition of poverty and of the goals of its measurement</a:t>
            </a:r>
          </a:p>
          <a:p>
            <a:r>
              <a:rPr lang="en-GB" dirty="0" smtClean="0"/>
              <a:t>http://sampleu.ec.unipi.it </a:t>
            </a:r>
          </a:p>
          <a:p>
            <a:endParaRPr lang="it-IT" dirty="0"/>
          </a:p>
        </p:txBody>
      </p:sp>
      <p:pic>
        <p:nvPicPr>
          <p:cNvPr id="4" name="Immagine 3"/>
          <p:cNvPicPr>
            <a:picLocks noChangeAspect="1"/>
          </p:cNvPicPr>
          <p:nvPr/>
        </p:nvPicPr>
        <p:blipFill>
          <a:blip r:embed="rId2"/>
          <a:stretch>
            <a:fillRect/>
          </a:stretch>
        </p:blipFill>
        <p:spPr>
          <a:xfrm>
            <a:off x="3524395" y="4762500"/>
            <a:ext cx="2245905" cy="1145870"/>
          </a:xfrm>
          <a:prstGeom prst="rect">
            <a:avLst/>
          </a:prstGeom>
        </p:spPr>
      </p:pic>
    </p:spTree>
    <p:extLst>
      <p:ext uri="{BB962C8B-B14F-4D97-AF65-F5344CB8AC3E}">
        <p14:creationId xmlns:p14="http://schemas.microsoft.com/office/powerpoint/2010/main" val="11112473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“well-being” approach</a:t>
            </a:r>
            <a:endParaRPr lang="it-IT" dirty="0"/>
          </a:p>
        </p:txBody>
      </p:sp>
      <p:sp>
        <p:nvSpPr>
          <p:cNvPr id="3" name="Segnaposto contenuto 2"/>
          <p:cNvSpPr>
            <a:spLocks noGrp="1"/>
          </p:cNvSpPr>
          <p:nvPr>
            <p:ph idx="1"/>
          </p:nvPr>
        </p:nvSpPr>
        <p:spPr/>
        <p:txBody>
          <a:bodyPr>
            <a:normAutofit lnSpcReduction="10000"/>
          </a:bodyPr>
          <a:lstStyle/>
          <a:p>
            <a:r>
              <a:rPr lang="en-GB" dirty="0" smtClean="0"/>
              <a:t>One approach is to think of well-being as the command over commodities in general, so people are better off if they have a greater command over resources.</a:t>
            </a:r>
          </a:p>
          <a:p>
            <a:endParaRPr lang="en-GB" dirty="0" smtClean="0"/>
          </a:p>
          <a:p>
            <a:r>
              <a:rPr lang="en-GB" dirty="0" smtClean="0">
                <a:solidFill>
                  <a:schemeClr val="accent1"/>
                </a:solidFill>
              </a:rPr>
              <a:t>Typically, poverty is then measured by comparing individuals’ income or consumption with some defined threshold below which they are considered to be poor.</a:t>
            </a:r>
            <a:endParaRPr lang="en-GB" dirty="0">
              <a:solidFill>
                <a:schemeClr val="accent1"/>
              </a:solidFill>
            </a:endParaRPr>
          </a:p>
        </p:txBody>
      </p:sp>
    </p:spTree>
    <p:extLst>
      <p:ext uri="{BB962C8B-B14F-4D97-AF65-F5344CB8AC3E}">
        <p14:creationId xmlns:p14="http://schemas.microsoft.com/office/powerpoint/2010/main" val="1710361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 you have enough?” approach</a:t>
            </a:r>
            <a:endParaRPr lang="it-IT" dirty="0"/>
          </a:p>
        </p:txBody>
      </p:sp>
      <p:sp>
        <p:nvSpPr>
          <p:cNvPr id="3" name="Segnaposto contenuto 2"/>
          <p:cNvSpPr>
            <a:spLocks noGrp="1"/>
          </p:cNvSpPr>
          <p:nvPr>
            <p:ph idx="1"/>
          </p:nvPr>
        </p:nvSpPr>
        <p:spPr/>
        <p:txBody>
          <a:bodyPr/>
          <a:lstStyle/>
          <a:p>
            <a:r>
              <a:rPr lang="en-GB" dirty="0" smtClean="0"/>
              <a:t>A second approach to well-being (and hence poverty) is to ask whether people are able to obtain a specific type of consumption good:</a:t>
            </a:r>
          </a:p>
          <a:p>
            <a:r>
              <a:rPr lang="en-GB" dirty="0" smtClean="0"/>
              <a:t>Do they have enough food? Or shelter? Or health care? Or education?</a:t>
            </a:r>
          </a:p>
          <a:p>
            <a:pPr marL="0" indent="0">
              <a:buNone/>
            </a:pPr>
            <a:endParaRPr lang="en-GB" dirty="0" smtClean="0">
              <a:solidFill>
                <a:srgbClr val="4F81BD"/>
              </a:solidFill>
            </a:endParaRPr>
          </a:p>
          <a:p>
            <a:pPr marL="0" indent="0">
              <a:buNone/>
            </a:pPr>
            <a:r>
              <a:rPr lang="en-GB" dirty="0" smtClean="0">
                <a:solidFill>
                  <a:srgbClr val="4F81BD"/>
                </a:solidFill>
              </a:rPr>
              <a:t>In this view the analyst goes beyond the more traditional monetary measures of poverty</a:t>
            </a:r>
          </a:p>
          <a:p>
            <a:endParaRPr lang="it-IT" dirty="0"/>
          </a:p>
        </p:txBody>
      </p:sp>
    </p:spTree>
    <p:extLst>
      <p:ext uri="{BB962C8B-B14F-4D97-AF65-F5344CB8AC3E}">
        <p14:creationId xmlns:p14="http://schemas.microsoft.com/office/powerpoint/2010/main" val="2464003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
            </a:r>
            <a:r>
              <a:rPr lang="it-IT" dirty="0"/>
              <a:t>c</a:t>
            </a:r>
            <a:r>
              <a:rPr lang="it-IT" dirty="0" smtClean="0"/>
              <a:t>apabilities” approach</a:t>
            </a:r>
            <a:endParaRPr lang="it-IT" dirty="0"/>
          </a:p>
        </p:txBody>
      </p:sp>
      <p:sp>
        <p:nvSpPr>
          <p:cNvPr id="3" name="Segnaposto contenuto 2"/>
          <p:cNvSpPr>
            <a:spLocks noGrp="1"/>
          </p:cNvSpPr>
          <p:nvPr>
            <p:ph idx="1"/>
          </p:nvPr>
        </p:nvSpPr>
        <p:spPr/>
        <p:txBody>
          <a:bodyPr>
            <a:normAutofit fontScale="85000" lnSpcReduction="10000"/>
          </a:bodyPr>
          <a:lstStyle/>
          <a:p>
            <a:r>
              <a:rPr lang="en-GB" dirty="0" smtClean="0"/>
              <a:t>well-being comes from a capability to function in society (Sen, 1987)</a:t>
            </a:r>
          </a:p>
          <a:p>
            <a:r>
              <a:rPr lang="en-GB" dirty="0" smtClean="0"/>
              <a:t>Viewed in this way, poverty is a multidimensional phenomenon and less amenable to simple solutions.</a:t>
            </a:r>
          </a:p>
          <a:p>
            <a:endParaRPr lang="en-GB" dirty="0" smtClean="0">
              <a:solidFill>
                <a:srgbClr val="4F81BD"/>
              </a:solidFill>
            </a:endParaRPr>
          </a:p>
          <a:p>
            <a:r>
              <a:rPr lang="en-GB" dirty="0" smtClean="0">
                <a:solidFill>
                  <a:srgbClr val="4F81BD"/>
                </a:solidFill>
              </a:rPr>
              <a:t>while higher average incomes will certainly help reduce poverty, these may need to be accompanied by measures to empower the poor, or insure them against risks, or to address specific weaknesses such as inadequate availability of schools or a corrupt health service.</a:t>
            </a:r>
            <a:endParaRPr lang="en-GB" dirty="0">
              <a:solidFill>
                <a:srgbClr val="4F81BD"/>
              </a:solidFill>
            </a:endParaRPr>
          </a:p>
        </p:txBody>
      </p:sp>
    </p:spTree>
    <p:extLst>
      <p:ext uri="{BB962C8B-B14F-4D97-AF65-F5344CB8AC3E}">
        <p14:creationId xmlns:p14="http://schemas.microsoft.com/office/powerpoint/2010/main" val="1065384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Inequality</a:t>
            </a:r>
            <a:endParaRPr lang="it-IT" dirty="0"/>
          </a:p>
        </p:txBody>
      </p:sp>
      <p:sp>
        <p:nvSpPr>
          <p:cNvPr id="3" name="Segnaposto contenuto 2"/>
          <p:cNvSpPr>
            <a:spLocks noGrp="1"/>
          </p:cNvSpPr>
          <p:nvPr>
            <p:ph idx="1"/>
          </p:nvPr>
        </p:nvSpPr>
        <p:spPr/>
        <p:txBody>
          <a:bodyPr/>
          <a:lstStyle/>
          <a:p>
            <a:r>
              <a:rPr lang="en-GB" dirty="0" smtClean="0"/>
              <a:t>focuses on the distribution of attributes, such as income or consumption, across the whole population</a:t>
            </a:r>
          </a:p>
          <a:p>
            <a:r>
              <a:rPr lang="en-GB" dirty="0" smtClean="0"/>
              <a:t>In the context of poverty analysis, inequality requires examination if one believes that the welfare of individuals depends on their economic position relative to others in society.</a:t>
            </a:r>
            <a:endParaRPr lang="en-GB" dirty="0"/>
          </a:p>
        </p:txBody>
      </p:sp>
    </p:spTree>
    <p:extLst>
      <p:ext uri="{BB962C8B-B14F-4D97-AF65-F5344CB8AC3E}">
        <p14:creationId xmlns:p14="http://schemas.microsoft.com/office/powerpoint/2010/main" val="2761853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Vulnerability</a:t>
            </a:r>
            <a:endParaRPr lang="it-IT" dirty="0"/>
          </a:p>
        </p:txBody>
      </p:sp>
      <p:sp>
        <p:nvSpPr>
          <p:cNvPr id="3" name="Segnaposto contenuto 2"/>
          <p:cNvSpPr>
            <a:spLocks noGrp="1"/>
          </p:cNvSpPr>
          <p:nvPr>
            <p:ph idx="1"/>
          </p:nvPr>
        </p:nvSpPr>
        <p:spPr/>
        <p:txBody>
          <a:bodyPr/>
          <a:lstStyle/>
          <a:p>
            <a:r>
              <a:rPr lang="en-GB" dirty="0" smtClean="0"/>
              <a:t>the risk of falling into poverty in the future, even if the person is not necessarily poor now</a:t>
            </a:r>
          </a:p>
          <a:p>
            <a:endParaRPr lang="en-GB" dirty="0" smtClean="0"/>
          </a:p>
          <a:p>
            <a:r>
              <a:rPr lang="en-GB" dirty="0" smtClean="0"/>
              <a:t>Vulnerability is a key dimension of well-being since it affects individuals’ behavior in terms of investment, production patterns, and coping strategies, and in terms of the perceptions of their own situations</a:t>
            </a:r>
            <a:endParaRPr lang="en-GB" dirty="0"/>
          </a:p>
        </p:txBody>
      </p:sp>
    </p:spTree>
    <p:extLst>
      <p:ext uri="{BB962C8B-B14F-4D97-AF65-F5344CB8AC3E}">
        <p14:creationId xmlns:p14="http://schemas.microsoft.com/office/powerpoint/2010/main" val="332922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effectLst>
            <a:outerShdw blurRad="50800" dist="38100" dir="2700000" algn="tl" rotWithShape="0">
              <a:prstClr val="black">
                <a:alpha val="40000"/>
              </a:prstClr>
            </a:outerShdw>
          </a:effectLst>
        </p:spPr>
        <p:txBody>
          <a:bodyPr>
            <a:normAutofit fontScale="90000"/>
          </a:bodyPr>
          <a:lstStyle/>
          <a:p>
            <a:r>
              <a:rPr lang="en-GB" dirty="0" smtClean="0"/>
              <a:t>Measuring Poverty in EU Countries, Regions and local areas</a:t>
            </a:r>
            <a:r>
              <a:rPr lang="it-IT" dirty="0" smtClean="0"/>
              <a:t>…</a:t>
            </a:r>
            <a:endParaRPr lang="it-IT" dirty="0"/>
          </a:p>
        </p:txBody>
      </p:sp>
      <p:pic>
        <p:nvPicPr>
          <p:cNvPr id="4" name="Segnaposto contenuto 3"/>
          <p:cNvPicPr>
            <a:picLocks noGrp="1" noChangeAspect="1"/>
          </p:cNvPicPr>
          <p:nvPr>
            <p:ph idx="1"/>
          </p:nvPr>
        </p:nvPicPr>
        <p:blipFill>
          <a:blip r:embed="rId2"/>
          <a:srcRect l="3615" r="3615"/>
          <a:stretch>
            <a:fillRect/>
          </a:stretch>
        </p:blipFill>
        <p:spPr>
          <a:xfrm>
            <a:off x="2693656" y="1851444"/>
            <a:ext cx="3934420" cy="2163779"/>
          </a:xfrm>
          <a:prstGeom prst="rect">
            <a:avLst/>
          </a:prstGeom>
        </p:spPr>
      </p:pic>
      <p:sp>
        <p:nvSpPr>
          <p:cNvPr id="5" name="Titolo 1"/>
          <p:cNvSpPr txBox="1">
            <a:spLocks/>
          </p:cNvSpPr>
          <p:nvPr/>
        </p:nvSpPr>
        <p:spPr>
          <a:xfrm>
            <a:off x="457200" y="4676238"/>
            <a:ext cx="8229600" cy="1616476"/>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fontScale="900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dirty="0" smtClean="0"/>
              <a:t>...integrating good quality data (from surveys and other sources) for evidence-based policy making</a:t>
            </a:r>
            <a:endParaRPr lang="en-GB" dirty="0"/>
          </a:p>
        </p:txBody>
      </p:sp>
    </p:spTree>
    <p:extLst>
      <p:ext uri="{BB962C8B-B14F-4D97-AF65-F5344CB8AC3E}">
        <p14:creationId xmlns:p14="http://schemas.microsoft.com/office/powerpoint/2010/main" val="198620817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r>
              <a:rPr lang="en-GB" dirty="0" smtClean="0"/>
              <a:t>Measuring takes time,  energy, and money to measure poverty, since it can only be done properly by gathering survey data directly from households. </a:t>
            </a:r>
          </a:p>
          <a:p>
            <a:pPr marL="0" indent="0">
              <a:buNone/>
            </a:pPr>
            <a:endParaRPr lang="en-GB" dirty="0" smtClean="0"/>
          </a:p>
          <a:p>
            <a:r>
              <a:rPr lang="en-GB" dirty="0" smtClean="0"/>
              <a:t>Why, then, do we need to go to the trouble of measuring poverty?</a:t>
            </a:r>
            <a:endParaRPr lang="it-IT" dirty="0" smtClean="0"/>
          </a:p>
          <a:p>
            <a:r>
              <a:rPr lang="en-GB" dirty="0" smtClean="0"/>
              <a:t>Why at country and at  local level?</a:t>
            </a:r>
            <a:endParaRPr lang="en-GB" dirty="0"/>
          </a:p>
        </p:txBody>
      </p:sp>
    </p:spTree>
    <p:extLst>
      <p:ext uri="{BB962C8B-B14F-4D97-AF65-F5344CB8AC3E}">
        <p14:creationId xmlns:p14="http://schemas.microsoft.com/office/powerpoint/2010/main" val="2242721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Why measuring? (WB replies)</a:t>
            </a:r>
            <a:endParaRPr lang="it-IT" dirty="0"/>
          </a:p>
        </p:txBody>
      </p:sp>
      <p:sp>
        <p:nvSpPr>
          <p:cNvPr id="3" name="Segnaposto contenuto 2"/>
          <p:cNvSpPr>
            <a:spLocks noGrp="1"/>
          </p:cNvSpPr>
          <p:nvPr>
            <p:ph idx="1"/>
          </p:nvPr>
        </p:nvSpPr>
        <p:spPr/>
        <p:txBody>
          <a:bodyPr>
            <a:normAutofit/>
          </a:bodyPr>
          <a:lstStyle/>
          <a:p>
            <a:pPr marL="0" indent="0">
              <a:buNone/>
            </a:pPr>
            <a:r>
              <a:rPr lang="en-GB" dirty="0" smtClean="0"/>
              <a:t>1- To keep poor people on the agenda</a:t>
            </a:r>
          </a:p>
          <a:p>
            <a:pPr marL="0" indent="0">
              <a:buNone/>
            </a:pPr>
            <a:r>
              <a:rPr lang="en-GB" dirty="0" smtClean="0"/>
              <a:t>2 - To be able to identify poor people and so to be able to target appropriate interventions</a:t>
            </a:r>
          </a:p>
          <a:p>
            <a:pPr marL="0" indent="0">
              <a:buNone/>
            </a:pPr>
            <a:r>
              <a:rPr lang="en-GB" dirty="0" smtClean="0"/>
              <a:t>3 - To monitor and evaluate projects and policy interventions geared to poor people</a:t>
            </a:r>
          </a:p>
          <a:p>
            <a:pPr marL="0" indent="0">
              <a:buNone/>
            </a:pPr>
            <a:r>
              <a:rPr lang="en-GB" dirty="0" smtClean="0"/>
              <a:t>4- To evaluate the effectiveness of institutions whose goal is to help poor people.</a:t>
            </a:r>
            <a:endParaRPr lang="en-GB" dirty="0"/>
          </a:p>
        </p:txBody>
      </p:sp>
    </p:spTree>
    <p:extLst>
      <p:ext uri="{BB962C8B-B14F-4D97-AF65-F5344CB8AC3E}">
        <p14:creationId xmlns:p14="http://schemas.microsoft.com/office/powerpoint/2010/main" val="1918602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1 - </a:t>
            </a:r>
            <a:r>
              <a:rPr lang="en-GB" dirty="0" smtClean="0"/>
              <a:t>To keep poor people in agenda</a:t>
            </a:r>
            <a:endParaRPr lang="en-GB" dirty="0"/>
          </a:p>
        </p:txBody>
      </p:sp>
      <p:sp>
        <p:nvSpPr>
          <p:cNvPr id="3" name="Segnaposto contenuto 2"/>
          <p:cNvSpPr>
            <a:spLocks noGrp="1"/>
          </p:cNvSpPr>
          <p:nvPr>
            <p:ph idx="1"/>
          </p:nvPr>
        </p:nvSpPr>
        <p:spPr/>
        <p:txBody>
          <a:bodyPr/>
          <a:lstStyle/>
          <a:p>
            <a:r>
              <a:rPr lang="en-GB" dirty="0" smtClean="0"/>
              <a:t>It is easy to ignore the poor if they are statistically invisible.</a:t>
            </a:r>
          </a:p>
          <a:p>
            <a:pPr marL="0" indent="0">
              <a:buNone/>
            </a:pPr>
            <a:endParaRPr lang="it-IT" dirty="0"/>
          </a:p>
          <a:p>
            <a:pPr marL="0" indent="0">
              <a:buNone/>
            </a:pPr>
            <a:r>
              <a:rPr lang="en-GB" dirty="0" smtClean="0"/>
              <a:t>Country level</a:t>
            </a:r>
            <a:r>
              <a:rPr lang="en-GB" dirty="0" smtClean="0"/>
              <a:t>:  importance of consistency of the indicators with </a:t>
            </a:r>
            <a:r>
              <a:rPr lang="en-GB" dirty="0"/>
              <a:t>N</a:t>
            </a:r>
            <a:r>
              <a:rPr lang="en-GB" dirty="0" smtClean="0"/>
              <a:t>ational Accounts (Luigi </a:t>
            </a:r>
            <a:r>
              <a:rPr lang="en-GB" dirty="0" err="1" smtClean="0"/>
              <a:t>Biggeri</a:t>
            </a:r>
            <a:r>
              <a:rPr lang="en-GB" dirty="0" smtClean="0"/>
              <a:t> lectures)</a:t>
            </a:r>
            <a:endParaRPr lang="en-GB" dirty="0" smtClean="0"/>
          </a:p>
          <a:p>
            <a:pPr marL="0" indent="0">
              <a:buNone/>
            </a:pPr>
            <a:r>
              <a:rPr lang="en-GB" dirty="0" smtClean="0"/>
              <a:t>Local level</a:t>
            </a:r>
            <a:r>
              <a:rPr lang="en-GB" dirty="0" smtClean="0"/>
              <a:t>: heterogeneity across regions and subgroups</a:t>
            </a:r>
            <a:endParaRPr lang="en-GB" dirty="0"/>
          </a:p>
        </p:txBody>
      </p:sp>
    </p:spTree>
    <p:extLst>
      <p:ext uri="{BB962C8B-B14F-4D97-AF65-F5344CB8AC3E}">
        <p14:creationId xmlns:p14="http://schemas.microsoft.com/office/powerpoint/2010/main" val="832026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2</a:t>
            </a:r>
            <a:r>
              <a:rPr lang="it-IT" dirty="0" smtClean="0"/>
              <a:t> – </a:t>
            </a:r>
            <a:r>
              <a:rPr lang="en-US" dirty="0" smtClean="0"/>
              <a:t>Targeting interventions</a:t>
            </a:r>
            <a:endParaRPr lang="en-US" dirty="0"/>
          </a:p>
        </p:txBody>
      </p:sp>
      <p:sp>
        <p:nvSpPr>
          <p:cNvPr id="3" name="Segnaposto contenuto 2"/>
          <p:cNvSpPr>
            <a:spLocks noGrp="1"/>
          </p:cNvSpPr>
          <p:nvPr>
            <p:ph idx="1"/>
          </p:nvPr>
        </p:nvSpPr>
        <p:spPr/>
        <p:txBody>
          <a:bodyPr/>
          <a:lstStyle/>
          <a:p>
            <a:r>
              <a:rPr lang="en-GB" dirty="0" smtClean="0"/>
              <a:t>one cannot help poor people without knowing who they are</a:t>
            </a:r>
          </a:p>
          <a:p>
            <a:r>
              <a:rPr lang="en-GB" dirty="0" smtClean="0"/>
              <a:t>This is the purpose of a </a:t>
            </a:r>
            <a:r>
              <a:rPr lang="en-GB" dirty="0" smtClean="0">
                <a:solidFill>
                  <a:srgbClr val="4F81BD"/>
                </a:solidFill>
              </a:rPr>
              <a:t>poverty profile</a:t>
            </a:r>
            <a:r>
              <a:rPr lang="en-GB" dirty="0" smtClean="0"/>
              <a:t>, which sets out the major facts on poverty (and, typically, inequality)</a:t>
            </a:r>
          </a:p>
          <a:p>
            <a:endParaRPr lang="it-IT" dirty="0" smtClean="0"/>
          </a:p>
          <a:p>
            <a:pPr marL="0" indent="0">
              <a:buNone/>
            </a:pPr>
            <a:r>
              <a:rPr lang="it-IT" dirty="0" smtClean="0"/>
              <a:t>Country level</a:t>
            </a:r>
            <a:r>
              <a:rPr lang="it-IT" dirty="0" smtClean="0"/>
              <a:t>: </a:t>
            </a:r>
            <a:r>
              <a:rPr lang="it-IT" dirty="0" err="1" smtClean="0"/>
              <a:t>national</a:t>
            </a:r>
            <a:r>
              <a:rPr lang="it-IT" dirty="0" smtClean="0"/>
              <a:t> vs </a:t>
            </a:r>
            <a:r>
              <a:rPr lang="it-IT" dirty="0" err="1" smtClean="0"/>
              <a:t>local</a:t>
            </a:r>
            <a:r>
              <a:rPr lang="it-IT" dirty="0" smtClean="0"/>
              <a:t> </a:t>
            </a:r>
            <a:r>
              <a:rPr lang="it-IT" dirty="0" err="1" smtClean="0"/>
              <a:t>poverty</a:t>
            </a:r>
            <a:r>
              <a:rPr lang="it-IT" dirty="0" smtClean="0"/>
              <a:t> </a:t>
            </a:r>
            <a:r>
              <a:rPr lang="it-IT" dirty="0" err="1" smtClean="0"/>
              <a:t>profiles</a:t>
            </a:r>
            <a:endParaRPr lang="it-IT" dirty="0" smtClean="0"/>
          </a:p>
          <a:p>
            <a:pPr marL="0" indent="0">
              <a:buNone/>
            </a:pPr>
            <a:r>
              <a:rPr lang="it-IT" dirty="0" smtClean="0"/>
              <a:t>Local level</a:t>
            </a:r>
            <a:r>
              <a:rPr lang="it-IT" dirty="0" smtClean="0"/>
              <a:t>: </a:t>
            </a:r>
            <a:r>
              <a:rPr lang="it-IT" dirty="0" err="1" smtClean="0"/>
              <a:t>who</a:t>
            </a:r>
            <a:r>
              <a:rPr lang="it-IT" dirty="0" smtClean="0"/>
              <a:t> </a:t>
            </a:r>
            <a:r>
              <a:rPr lang="it-IT" dirty="0" err="1" smtClean="0"/>
              <a:t>they</a:t>
            </a:r>
            <a:r>
              <a:rPr lang="it-IT" dirty="0" smtClean="0"/>
              <a:t> are and “</a:t>
            </a:r>
            <a:r>
              <a:rPr lang="it-IT" dirty="0" err="1" smtClean="0"/>
              <a:t>where</a:t>
            </a:r>
            <a:r>
              <a:rPr lang="it-IT" dirty="0" smtClean="0"/>
              <a:t>” </a:t>
            </a:r>
            <a:r>
              <a:rPr lang="it-IT" dirty="0" err="1" smtClean="0"/>
              <a:t>they</a:t>
            </a:r>
            <a:r>
              <a:rPr lang="it-IT" dirty="0" smtClean="0"/>
              <a:t> are</a:t>
            </a:r>
            <a:endParaRPr lang="it-IT" dirty="0" smtClean="0"/>
          </a:p>
          <a:p>
            <a:endParaRPr lang="it-IT" dirty="0"/>
          </a:p>
        </p:txBody>
      </p:sp>
    </p:spTree>
    <p:extLst>
      <p:ext uri="{BB962C8B-B14F-4D97-AF65-F5344CB8AC3E}">
        <p14:creationId xmlns:p14="http://schemas.microsoft.com/office/powerpoint/2010/main" val="4229390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effectLst>
            <a:outerShdw blurRad="50800" dist="38100" dir="2700000" algn="tl" rotWithShape="0">
              <a:prstClr val="black">
                <a:alpha val="40000"/>
              </a:prstClr>
            </a:outerShdw>
          </a:effectLst>
        </p:spPr>
        <p:txBody>
          <a:bodyPr>
            <a:normAutofit/>
          </a:bodyPr>
          <a:lstStyle/>
          <a:p>
            <a:r>
              <a:rPr lang="it-IT" dirty="0" smtClean="0"/>
              <a:t>Definition of </a:t>
            </a:r>
            <a:r>
              <a:rPr lang="it-IT" dirty="0"/>
              <a:t>P</a:t>
            </a:r>
            <a:r>
              <a:rPr lang="it-IT" dirty="0" smtClean="0"/>
              <a:t>overty</a:t>
            </a:r>
            <a:endParaRPr lang="it-IT" dirty="0"/>
          </a:p>
        </p:txBody>
      </p:sp>
      <p:pic>
        <p:nvPicPr>
          <p:cNvPr id="4" name="Segnaposto contenuto 3"/>
          <p:cNvPicPr>
            <a:picLocks noGrp="1" noChangeAspect="1"/>
          </p:cNvPicPr>
          <p:nvPr>
            <p:ph idx="1"/>
          </p:nvPr>
        </p:nvPicPr>
        <p:blipFill>
          <a:blip r:embed="rId2"/>
          <a:srcRect l="3615" r="3615"/>
          <a:stretch>
            <a:fillRect/>
          </a:stretch>
        </p:blipFill>
        <p:spPr>
          <a:xfrm>
            <a:off x="2693656" y="1851444"/>
            <a:ext cx="3934420" cy="2163779"/>
          </a:xfrm>
          <a:prstGeom prst="rect">
            <a:avLst/>
          </a:prstGeom>
        </p:spPr>
      </p:pic>
      <p:sp>
        <p:nvSpPr>
          <p:cNvPr id="5" name="Titolo 1"/>
          <p:cNvSpPr txBox="1">
            <a:spLocks/>
          </p:cNvSpPr>
          <p:nvPr/>
        </p:nvSpPr>
        <p:spPr>
          <a:xfrm>
            <a:off x="457200" y="4676238"/>
            <a:ext cx="8229600" cy="1616476"/>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it-IT" dirty="0" smtClean="0"/>
              <a:t>...and Living </a:t>
            </a:r>
            <a:r>
              <a:rPr lang="it-IT" dirty="0"/>
              <a:t>C</a:t>
            </a:r>
            <a:r>
              <a:rPr lang="it-IT" dirty="0" smtClean="0"/>
              <a:t>onditions</a:t>
            </a:r>
            <a:endParaRPr lang="it-IT" dirty="0"/>
          </a:p>
        </p:txBody>
      </p:sp>
    </p:spTree>
    <p:extLst>
      <p:ext uri="{BB962C8B-B14F-4D97-AF65-F5344CB8AC3E}">
        <p14:creationId xmlns:p14="http://schemas.microsoft.com/office/powerpoint/2010/main" val="269665022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3</a:t>
            </a:r>
            <a:r>
              <a:rPr lang="it-IT" dirty="0" smtClean="0"/>
              <a:t> - To monitor  and evaluate projects</a:t>
            </a:r>
            <a:endParaRPr lang="it-IT" dirty="0"/>
          </a:p>
        </p:txBody>
      </p:sp>
      <p:sp>
        <p:nvSpPr>
          <p:cNvPr id="3" name="Segnaposto contenuto 2"/>
          <p:cNvSpPr>
            <a:spLocks noGrp="1"/>
          </p:cNvSpPr>
          <p:nvPr>
            <p:ph idx="1"/>
          </p:nvPr>
        </p:nvSpPr>
        <p:spPr/>
        <p:txBody>
          <a:bodyPr>
            <a:normAutofit fontScale="92500" lnSpcReduction="20000"/>
          </a:bodyPr>
          <a:lstStyle/>
          <a:p>
            <a:r>
              <a:rPr lang="en-GB" dirty="0" smtClean="0"/>
              <a:t>The goal is to be able to predict the effects of, and then evaluate, policies and programs designed to help poor people..</a:t>
            </a:r>
          </a:p>
          <a:p>
            <a:r>
              <a:rPr lang="en-GB" dirty="0" smtClean="0"/>
              <a:t>Information on poverty is also helpful in understanding the politics of many government policies.</a:t>
            </a:r>
          </a:p>
          <a:p>
            <a:pPr marL="0" indent="0">
              <a:buNone/>
            </a:pPr>
            <a:endParaRPr lang="en-GB" dirty="0" smtClean="0"/>
          </a:p>
          <a:p>
            <a:pPr marL="0" indent="0">
              <a:buNone/>
            </a:pPr>
            <a:r>
              <a:rPr lang="it-IT" dirty="0" smtClean="0"/>
              <a:t>Country level</a:t>
            </a:r>
            <a:r>
              <a:rPr lang="it-IT" dirty="0" smtClean="0"/>
              <a:t>: country targets, bottom-up </a:t>
            </a:r>
            <a:r>
              <a:rPr lang="it-IT" dirty="0" err="1" smtClean="0"/>
              <a:t>evaluation</a:t>
            </a:r>
            <a:r>
              <a:rPr lang="it-IT" dirty="0" smtClean="0"/>
              <a:t> </a:t>
            </a:r>
            <a:r>
              <a:rPr lang="it-IT" dirty="0" err="1" smtClean="0"/>
              <a:t>procedures</a:t>
            </a:r>
            <a:r>
              <a:rPr lang="it-IT" dirty="0" smtClean="0"/>
              <a:t>?</a:t>
            </a:r>
            <a:endParaRPr lang="it-IT" dirty="0" smtClean="0"/>
          </a:p>
          <a:p>
            <a:pPr marL="0" indent="0">
              <a:buNone/>
            </a:pPr>
            <a:r>
              <a:rPr lang="it-IT" dirty="0" smtClean="0"/>
              <a:t>Local level</a:t>
            </a:r>
            <a:r>
              <a:rPr lang="it-IT" dirty="0" smtClean="0"/>
              <a:t>: </a:t>
            </a:r>
            <a:r>
              <a:rPr lang="it-IT" dirty="0" err="1" smtClean="0"/>
              <a:t>local</a:t>
            </a:r>
            <a:r>
              <a:rPr lang="it-IT" dirty="0" smtClean="0"/>
              <a:t> targets vs country targets!</a:t>
            </a:r>
            <a:endParaRPr lang="it-IT" dirty="0"/>
          </a:p>
        </p:txBody>
      </p:sp>
    </p:spTree>
    <p:extLst>
      <p:ext uri="{BB962C8B-B14F-4D97-AF65-F5344CB8AC3E}">
        <p14:creationId xmlns:p14="http://schemas.microsoft.com/office/powerpoint/2010/main" val="4229390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4</a:t>
            </a:r>
            <a:r>
              <a:rPr lang="it-IT" dirty="0" smtClean="0"/>
              <a:t> - To evaluate the effectiveness of institutions </a:t>
            </a:r>
            <a:endParaRPr lang="it-IT" dirty="0"/>
          </a:p>
        </p:txBody>
      </p:sp>
      <p:sp>
        <p:nvSpPr>
          <p:cNvPr id="3" name="Segnaposto contenuto 2"/>
          <p:cNvSpPr>
            <a:spLocks noGrp="1"/>
          </p:cNvSpPr>
          <p:nvPr>
            <p:ph idx="1"/>
          </p:nvPr>
        </p:nvSpPr>
        <p:spPr/>
        <p:txBody>
          <a:bodyPr>
            <a:normAutofit/>
          </a:bodyPr>
          <a:lstStyle/>
          <a:p>
            <a:r>
              <a:rPr lang="en-GB" dirty="0" smtClean="0"/>
              <a:t>One cannot tell if a government (and/or other institutions) is doing a good job of combating poverty unless there is solid information on poverty</a:t>
            </a:r>
          </a:p>
          <a:p>
            <a:pPr marL="0" indent="0">
              <a:buNone/>
            </a:pPr>
            <a:endParaRPr lang="en-GB" dirty="0" smtClean="0"/>
          </a:p>
          <a:p>
            <a:pPr marL="0" indent="0">
              <a:buNone/>
            </a:pPr>
            <a:r>
              <a:rPr lang="en-GB" dirty="0" smtClean="0"/>
              <a:t>Country level</a:t>
            </a:r>
            <a:r>
              <a:rPr lang="en-GB" dirty="0" smtClean="0"/>
              <a:t>: national borders!</a:t>
            </a:r>
            <a:endParaRPr lang="en-GB" dirty="0" smtClean="0"/>
          </a:p>
          <a:p>
            <a:pPr marL="0" indent="0">
              <a:buNone/>
            </a:pPr>
            <a:r>
              <a:rPr lang="en-GB" dirty="0" smtClean="0"/>
              <a:t>Local level</a:t>
            </a:r>
            <a:r>
              <a:rPr lang="en-GB" dirty="0" smtClean="0"/>
              <a:t>: </a:t>
            </a:r>
            <a:r>
              <a:rPr lang="en-GB" smtClean="0"/>
              <a:t>administrative borders?</a:t>
            </a:r>
            <a:endParaRPr lang="en-GB" dirty="0" smtClean="0"/>
          </a:p>
        </p:txBody>
      </p:sp>
    </p:spTree>
    <p:extLst>
      <p:ext uri="{BB962C8B-B14F-4D97-AF65-F5344CB8AC3E}">
        <p14:creationId xmlns:p14="http://schemas.microsoft.com/office/powerpoint/2010/main" val="422939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64396"/>
            <a:ext cx="8229600" cy="5561767"/>
          </a:xfrm>
        </p:spPr>
        <p:txBody>
          <a:bodyPr>
            <a:normAutofit fontScale="92500"/>
          </a:bodyPr>
          <a:lstStyle/>
          <a:p>
            <a:pPr marL="0" indent="0" algn="just">
              <a:buNone/>
            </a:pPr>
            <a:r>
              <a:rPr lang="en-GB" dirty="0" smtClean="0"/>
              <a:t>In this context, we typically want to know whether poverty has fallen (a qualitative measure) and by how much (a quantitative measure).</a:t>
            </a:r>
          </a:p>
          <a:p>
            <a:pPr marL="0" indent="0">
              <a:buNone/>
            </a:pPr>
            <a:r>
              <a:rPr lang="en-GB" dirty="0" smtClean="0"/>
              <a:t>When evaluating projects, policies, and instruments, our concern is with poverty comparisons,</a:t>
            </a:r>
          </a:p>
          <a:p>
            <a:pPr marL="0" indent="0">
              <a:buNone/>
            </a:pPr>
            <a:endParaRPr lang="en-GB" dirty="0" smtClean="0"/>
          </a:p>
          <a:p>
            <a:pPr marL="0" indent="0">
              <a:buNone/>
            </a:pPr>
            <a:r>
              <a:rPr lang="en-GB" dirty="0" smtClean="0"/>
              <a:t>Such comparisons are surprisingly difficult to do well—often they are not robust—and require close attention to issues of </a:t>
            </a:r>
            <a:r>
              <a:rPr lang="en-GB" dirty="0" smtClean="0">
                <a:solidFill>
                  <a:srgbClr val="4F81BD"/>
                </a:solidFill>
              </a:rPr>
              <a:t>measurement</a:t>
            </a:r>
            <a:r>
              <a:rPr lang="en-GB" dirty="0" smtClean="0"/>
              <a:t>, which is one of the major themes of this course</a:t>
            </a:r>
            <a:endParaRPr lang="en-GB" dirty="0"/>
          </a:p>
        </p:txBody>
      </p:sp>
    </p:spTree>
    <p:extLst>
      <p:ext uri="{BB962C8B-B14F-4D97-AF65-F5344CB8AC3E}">
        <p14:creationId xmlns:p14="http://schemas.microsoft.com/office/powerpoint/2010/main" val="23508193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64178"/>
            <a:ext cx="8229600" cy="5161986"/>
          </a:xfrm>
        </p:spPr>
        <p:txBody>
          <a:bodyPr>
            <a:normAutofit fontScale="92500" lnSpcReduction="20000"/>
          </a:bodyPr>
          <a:lstStyle/>
          <a:p>
            <a:r>
              <a:rPr lang="en-GB" dirty="0" smtClean="0"/>
              <a:t>The process begins with the measurement of poverty, followed by an analysis of its dimensions and causes.</a:t>
            </a:r>
          </a:p>
          <a:p>
            <a:endParaRPr lang="en-GB" dirty="0" smtClean="0"/>
          </a:p>
          <a:p>
            <a:r>
              <a:rPr lang="en-GB" dirty="0" smtClean="0"/>
              <a:t>Thus, once poverty is </a:t>
            </a:r>
            <a:r>
              <a:rPr lang="en-GB" dirty="0" smtClean="0">
                <a:solidFill>
                  <a:srgbClr val="4F81BD"/>
                </a:solidFill>
              </a:rPr>
              <a:t>measured</a:t>
            </a:r>
            <a:r>
              <a:rPr lang="en-GB" dirty="0" smtClean="0"/>
              <a:t> and the poor are identified, the next steps in the process are to choose </a:t>
            </a:r>
            <a:r>
              <a:rPr lang="en-GB" dirty="0" smtClean="0">
                <a:solidFill>
                  <a:srgbClr val="4F81BD"/>
                </a:solidFill>
              </a:rPr>
              <a:t>public actions and programs </a:t>
            </a:r>
            <a:r>
              <a:rPr lang="en-GB" dirty="0" smtClean="0"/>
              <a:t>that have the greatest impact on poverty, identify </a:t>
            </a:r>
            <a:r>
              <a:rPr lang="en-GB" dirty="0" smtClean="0">
                <a:solidFill>
                  <a:srgbClr val="4F81BD"/>
                </a:solidFill>
              </a:rPr>
              <a:t>indicators of progress</a:t>
            </a:r>
            <a:r>
              <a:rPr lang="en-GB" dirty="0" smtClean="0"/>
              <a:t>, and </a:t>
            </a:r>
            <a:r>
              <a:rPr lang="en-GB" dirty="0" smtClean="0">
                <a:solidFill>
                  <a:srgbClr val="4F81BD"/>
                </a:solidFill>
              </a:rPr>
              <a:t>monitor</a:t>
            </a:r>
            <a:r>
              <a:rPr lang="en-GB" dirty="0" smtClean="0"/>
              <a:t> change in a systematic manner. Poverty measurement and diagnostics are therefore central to informing policy making for poverty reduction in many countries.</a:t>
            </a:r>
            <a:endParaRPr lang="en-GB" dirty="0"/>
          </a:p>
        </p:txBody>
      </p:sp>
    </p:spTree>
    <p:extLst>
      <p:ext uri="{BB962C8B-B14F-4D97-AF65-F5344CB8AC3E}">
        <p14:creationId xmlns:p14="http://schemas.microsoft.com/office/powerpoint/2010/main" val="3443250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References</a:t>
            </a:r>
            <a:endParaRPr lang="it-IT" dirty="0"/>
          </a:p>
        </p:txBody>
      </p:sp>
      <p:sp>
        <p:nvSpPr>
          <p:cNvPr id="3" name="Segnaposto contenuto 2"/>
          <p:cNvSpPr>
            <a:spLocks noGrp="1"/>
          </p:cNvSpPr>
          <p:nvPr>
            <p:ph idx="1"/>
          </p:nvPr>
        </p:nvSpPr>
        <p:spPr/>
        <p:txBody>
          <a:bodyPr>
            <a:normAutofit fontScale="92500"/>
          </a:bodyPr>
          <a:lstStyle/>
          <a:p>
            <a:r>
              <a:rPr lang="en-GB" sz="2000" dirty="0" smtClean="0"/>
              <a:t>European Commission (2005), Regional Indicators to reflect social exclusion and poverty. Report prepared for Employment and Social Affairs DG</a:t>
            </a:r>
          </a:p>
          <a:p>
            <a:r>
              <a:rPr lang="it-IT" sz="2000" dirty="0" err="1" smtClean="0"/>
              <a:t>Eurostat</a:t>
            </a:r>
            <a:r>
              <a:rPr lang="it-IT" sz="2000" dirty="0" smtClean="0"/>
              <a:t> (2010) </a:t>
            </a:r>
            <a:r>
              <a:rPr lang="it-IT" sz="2000" dirty="0" err="1" smtClean="0"/>
              <a:t>Combating</a:t>
            </a:r>
            <a:r>
              <a:rPr lang="it-IT" sz="2000" dirty="0" smtClean="0"/>
              <a:t> </a:t>
            </a:r>
            <a:r>
              <a:rPr lang="it-IT" sz="2000" dirty="0" err="1"/>
              <a:t>poverty</a:t>
            </a:r>
            <a:r>
              <a:rPr lang="it-IT" sz="2000" dirty="0"/>
              <a:t> and social </a:t>
            </a:r>
            <a:r>
              <a:rPr lang="it-IT" sz="2000" dirty="0" err="1" smtClean="0"/>
              <a:t>exclusion</a:t>
            </a:r>
            <a:r>
              <a:rPr lang="it-IT" sz="2000" dirty="0" smtClean="0"/>
              <a:t> 2010 </a:t>
            </a:r>
            <a:r>
              <a:rPr lang="it-IT" sz="2000" dirty="0" err="1" smtClean="0"/>
              <a:t>edition</a:t>
            </a:r>
            <a:r>
              <a:rPr lang="it-IT" sz="2000" dirty="0" smtClean="0"/>
              <a:t>, A </a:t>
            </a:r>
            <a:r>
              <a:rPr lang="it-IT" sz="2000" dirty="0" err="1"/>
              <a:t>statistical</a:t>
            </a:r>
            <a:r>
              <a:rPr lang="it-IT" sz="2000" dirty="0"/>
              <a:t> </a:t>
            </a:r>
            <a:r>
              <a:rPr lang="it-IT" sz="2000" dirty="0" err="1"/>
              <a:t>portrait</a:t>
            </a:r>
            <a:r>
              <a:rPr lang="it-IT" sz="2000" dirty="0"/>
              <a:t> of the </a:t>
            </a:r>
            <a:r>
              <a:rPr lang="it-IT" sz="2000" dirty="0" err="1"/>
              <a:t>European</a:t>
            </a:r>
            <a:r>
              <a:rPr lang="it-IT" sz="2000" dirty="0"/>
              <a:t> Union 2010</a:t>
            </a:r>
            <a:endParaRPr lang="en-GB" sz="2000" dirty="0" smtClean="0"/>
          </a:p>
          <a:p>
            <a:r>
              <a:rPr lang="en-GB" sz="2000" dirty="0" smtClean="0"/>
              <a:t>Betti G., Lemmi A. (2013, eds.), Poverty and Social Exclusion: New Methods of Analysis. London and NewYork: Routledge.</a:t>
            </a:r>
          </a:p>
          <a:p>
            <a:r>
              <a:rPr lang="en-GB" sz="2000" dirty="0" smtClean="0"/>
              <a:t>World Bank. 2000. World Development Report 2000/2001: Attacking Poverty. Washington, DC:</a:t>
            </a:r>
          </a:p>
          <a:p>
            <a:r>
              <a:rPr lang="en-GB" sz="2000" dirty="0" smtClean="0"/>
              <a:t>Sen, Amartya. 1987. Commodities and Capabilities. Amsterdam: North-Holland.</a:t>
            </a:r>
          </a:p>
          <a:p>
            <a:r>
              <a:rPr lang="en-GB" sz="2000" dirty="0" smtClean="0"/>
              <a:t>Haughton J and Khandker S R (2009) Handbook on poverty and Inequalities, The World Bank, Washington DC</a:t>
            </a:r>
          </a:p>
          <a:p>
            <a:r>
              <a:rPr lang="en-GB" sz="2000" dirty="0" smtClean="0"/>
              <a:t>Pratesi M (2015, ed) Analysis of poverty data by small area estimatio, Wiley New York</a:t>
            </a:r>
          </a:p>
          <a:p>
            <a:endParaRPr lang="it-IT" sz="2400" dirty="0"/>
          </a:p>
        </p:txBody>
      </p:sp>
    </p:spTree>
    <p:extLst>
      <p:ext uri="{BB962C8B-B14F-4D97-AF65-F5344CB8AC3E}">
        <p14:creationId xmlns:p14="http://schemas.microsoft.com/office/powerpoint/2010/main" val="3690919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smtClean="0"/>
              <a:t>Poverty (wikipedia)</a:t>
            </a:r>
            <a:endParaRPr lang="en-GB" dirty="0"/>
          </a:p>
        </p:txBody>
      </p:sp>
      <p:sp>
        <p:nvSpPr>
          <p:cNvPr id="3" name="Segnaposto contenuto 2"/>
          <p:cNvSpPr>
            <a:spLocks noGrp="1"/>
          </p:cNvSpPr>
          <p:nvPr>
            <p:ph idx="1"/>
          </p:nvPr>
        </p:nvSpPr>
        <p:spPr/>
        <p:txBody>
          <a:bodyPr>
            <a:normAutofit lnSpcReduction="10000"/>
          </a:bodyPr>
          <a:lstStyle/>
          <a:p>
            <a:r>
              <a:rPr lang="en-GB" dirty="0" smtClean="0"/>
              <a:t>Poverty is the state of one who lacks a certain amount of material possessions or money.</a:t>
            </a:r>
            <a:r>
              <a:rPr lang="en-GB" baseline="30000" dirty="0" smtClean="0"/>
              <a:t>[1]</a:t>
            </a:r>
            <a:r>
              <a:rPr lang="en-GB" dirty="0" smtClean="0"/>
              <a:t> </a:t>
            </a:r>
          </a:p>
          <a:p>
            <a:endParaRPr lang="en-GB" dirty="0" smtClean="0"/>
          </a:p>
          <a:p>
            <a:r>
              <a:rPr lang="en-GB" dirty="0" smtClean="0"/>
              <a:t>It is a multifaceted concept, which includes social, economic, and political elements </a:t>
            </a:r>
            <a:r>
              <a:rPr lang="en-GB" baseline="30000" dirty="0" smtClean="0"/>
              <a:t>[2]</a:t>
            </a:r>
          </a:p>
          <a:p>
            <a:pPr marL="0" indent="0">
              <a:buNone/>
            </a:pPr>
            <a:endParaRPr lang="en-GB" baseline="30000" dirty="0" smtClean="0"/>
          </a:p>
          <a:p>
            <a:pPr marL="0" indent="0">
              <a:buNone/>
            </a:pPr>
            <a:r>
              <a:rPr lang="en-GB" baseline="30000" dirty="0" smtClean="0"/>
              <a:t>[1]</a:t>
            </a:r>
            <a:r>
              <a:rPr lang="en-GB" dirty="0" smtClean="0"/>
              <a:t> </a:t>
            </a:r>
            <a:r>
              <a:rPr lang="en-GB" sz="2200" dirty="0" smtClean="0"/>
              <a:t>http://www.merriam-webster.com/dictionary/poverty</a:t>
            </a:r>
          </a:p>
          <a:p>
            <a:pPr marL="0" indent="0">
              <a:buNone/>
            </a:pPr>
            <a:r>
              <a:rPr lang="en-GB" baseline="30000" dirty="0" smtClean="0"/>
              <a:t>[2] </a:t>
            </a:r>
            <a:r>
              <a:rPr lang="en-GB" sz="2200" dirty="0" smtClean="0"/>
              <a:t>Betti G, Lemmi A (2014) Introduction. In: Betti G, Lemmi A (eds) Poverty and Social Exclusion: New Methods of Analysis, London: Routledge., pp 1–6</a:t>
            </a:r>
          </a:p>
          <a:p>
            <a:pPr marL="0" indent="0">
              <a:buNone/>
            </a:pPr>
            <a:endParaRPr lang="it-IT" dirty="0"/>
          </a:p>
        </p:txBody>
      </p:sp>
    </p:spTree>
    <p:extLst>
      <p:ext uri="{BB962C8B-B14F-4D97-AF65-F5344CB8AC3E}">
        <p14:creationId xmlns:p14="http://schemas.microsoft.com/office/powerpoint/2010/main" val="3430759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Absolute poverty</a:t>
            </a:r>
            <a:endParaRPr lang="it-IT" dirty="0"/>
          </a:p>
        </p:txBody>
      </p:sp>
      <p:sp>
        <p:nvSpPr>
          <p:cNvPr id="3" name="Segnaposto contenuto 2"/>
          <p:cNvSpPr>
            <a:spLocks noGrp="1"/>
          </p:cNvSpPr>
          <p:nvPr>
            <p:ph idx="1"/>
          </p:nvPr>
        </p:nvSpPr>
        <p:spPr/>
        <p:txBody>
          <a:bodyPr/>
          <a:lstStyle/>
          <a:p>
            <a:r>
              <a:rPr lang="en-GB" dirty="0" smtClean="0"/>
              <a:t>It refers to the deprivation of basic human needs, which commonly include food,  water, sanitation, clothing, shelter and health care</a:t>
            </a:r>
          </a:p>
          <a:p>
            <a:pPr marL="0" indent="0">
              <a:buNone/>
            </a:pPr>
            <a:endParaRPr lang="it-IT" dirty="0"/>
          </a:p>
          <a:p>
            <a:pPr marL="0" indent="0">
              <a:buNone/>
            </a:pPr>
            <a:r>
              <a:rPr lang="it-IT" sz="2200" dirty="0"/>
              <a:t>ISTAT (2009) La misura della </a:t>
            </a:r>
            <a:r>
              <a:rPr lang="it-IT" sz="2200" dirty="0" smtClean="0"/>
              <a:t>povert</a:t>
            </a:r>
            <a:r>
              <a:rPr lang="it-IT" sz="2200" dirty="0"/>
              <a:t>à</a:t>
            </a:r>
            <a:r>
              <a:rPr lang="it-IT" sz="2200" dirty="0" smtClean="0"/>
              <a:t> </a:t>
            </a:r>
            <a:r>
              <a:rPr lang="it-IT" sz="2200" dirty="0"/>
              <a:t>assoluta. Tech. Rep. Metodi e Norme n.39, ISTAT</a:t>
            </a:r>
          </a:p>
          <a:p>
            <a:endParaRPr lang="it-IT" dirty="0"/>
          </a:p>
          <a:p>
            <a:pPr marL="0" indent="0">
              <a:buNone/>
            </a:pPr>
            <a:endParaRPr lang="it-IT" dirty="0"/>
          </a:p>
        </p:txBody>
      </p:sp>
    </p:spTree>
    <p:extLst>
      <p:ext uri="{BB962C8B-B14F-4D97-AF65-F5344CB8AC3E}">
        <p14:creationId xmlns:p14="http://schemas.microsoft.com/office/powerpoint/2010/main" val="4036989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marL="0" indent="0">
              <a:buNone/>
            </a:pPr>
            <a:r>
              <a:rPr lang="en-GB" dirty="0" smtClean="0"/>
              <a:t>Between 1990 and 2010, about 663 million people moved above the absolute poverty level. </a:t>
            </a:r>
          </a:p>
          <a:p>
            <a:pPr marL="0" indent="0">
              <a:buNone/>
            </a:pPr>
            <a:r>
              <a:rPr lang="en-GB" dirty="0" smtClean="0"/>
              <a:t>Nevertheless, given the current economic model, built on GDP, it would take 100 years to bring the world poorest u to the standard poverty line of $1.25 a day.</a:t>
            </a:r>
          </a:p>
          <a:p>
            <a:endParaRPr lang="en-GB" dirty="0" smtClean="0"/>
          </a:p>
          <a:p>
            <a:pPr marL="0" indent="0" algn="r">
              <a:buNone/>
            </a:pPr>
            <a:r>
              <a:rPr lang="en-GB" dirty="0" smtClean="0"/>
              <a:t>Jason Hickel (30 March 2015).</a:t>
            </a:r>
          </a:p>
          <a:p>
            <a:pPr marL="0" indent="0" algn="r">
              <a:buNone/>
            </a:pPr>
            <a:r>
              <a:rPr lang="en-GB" dirty="0" smtClean="0"/>
              <a:t> </a:t>
            </a:r>
            <a:r>
              <a:rPr lang="en-GB" i="1" dirty="0" smtClean="0"/>
              <a:t>The Guardian</a:t>
            </a:r>
            <a:r>
              <a:rPr lang="en-GB" dirty="0" smtClean="0"/>
              <a:t> </a:t>
            </a:r>
          </a:p>
        </p:txBody>
      </p:sp>
    </p:spTree>
    <p:extLst>
      <p:ext uri="{BB962C8B-B14F-4D97-AF65-F5344CB8AC3E}">
        <p14:creationId xmlns:p14="http://schemas.microsoft.com/office/powerpoint/2010/main" val="700538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Relative poverty</a:t>
            </a:r>
            <a:endParaRPr lang="it-IT" dirty="0"/>
          </a:p>
        </p:txBody>
      </p:sp>
      <p:sp>
        <p:nvSpPr>
          <p:cNvPr id="3" name="Segnaposto contenuto 2"/>
          <p:cNvSpPr>
            <a:spLocks noGrp="1"/>
          </p:cNvSpPr>
          <p:nvPr>
            <p:ph idx="1"/>
          </p:nvPr>
        </p:nvSpPr>
        <p:spPr/>
        <p:txBody>
          <a:bodyPr>
            <a:normAutofit/>
          </a:bodyPr>
          <a:lstStyle/>
          <a:p>
            <a:r>
              <a:rPr lang="en-GB" dirty="0" smtClean="0"/>
              <a:t>It is defined contextually as economic inequality in the location or society in which people live</a:t>
            </a:r>
          </a:p>
          <a:p>
            <a:endParaRPr lang="en-GB" dirty="0" smtClean="0"/>
          </a:p>
          <a:p>
            <a:pPr marL="0" indent="0">
              <a:buNone/>
            </a:pPr>
            <a:r>
              <a:rPr lang="en-GB" sz="2200" dirty="0" smtClean="0"/>
              <a:t>European Commission (2005), Regional Indicators to reflect social exclusion and poverty. Report prepared for Employment and Social Affairs DG</a:t>
            </a:r>
          </a:p>
          <a:p>
            <a:pPr marL="0" indent="0">
              <a:buNone/>
            </a:pPr>
            <a:endParaRPr lang="it-IT" dirty="0" smtClean="0"/>
          </a:p>
          <a:p>
            <a:endParaRPr lang="it-IT" dirty="0"/>
          </a:p>
        </p:txBody>
      </p:sp>
    </p:spTree>
    <p:extLst>
      <p:ext uri="{BB962C8B-B14F-4D97-AF65-F5344CB8AC3E}">
        <p14:creationId xmlns:p14="http://schemas.microsoft.com/office/powerpoint/2010/main" val="2523918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Well-being and poverty</a:t>
            </a:r>
            <a:endParaRPr lang="it-IT" dirty="0"/>
          </a:p>
        </p:txBody>
      </p:sp>
      <p:sp>
        <p:nvSpPr>
          <p:cNvPr id="3" name="Segnaposto contenuto 2"/>
          <p:cNvSpPr>
            <a:spLocks noGrp="1"/>
          </p:cNvSpPr>
          <p:nvPr>
            <p:ph idx="1"/>
          </p:nvPr>
        </p:nvSpPr>
        <p:spPr/>
        <p:txBody>
          <a:bodyPr>
            <a:normAutofit/>
          </a:bodyPr>
          <a:lstStyle/>
          <a:p>
            <a:r>
              <a:rPr lang="en-GB" dirty="0" smtClean="0"/>
              <a:t>The broadest approach to well-being (and poverty) focuses on the </a:t>
            </a:r>
            <a:r>
              <a:rPr lang="en-GB" dirty="0" smtClean="0">
                <a:solidFill>
                  <a:srgbClr val="4F81BD"/>
                </a:solidFill>
              </a:rPr>
              <a:t>capability </a:t>
            </a:r>
            <a:r>
              <a:rPr lang="en-GB" dirty="0" smtClean="0"/>
              <a:t>of the individual to function in society.</a:t>
            </a:r>
          </a:p>
          <a:p>
            <a:endParaRPr lang="en-GB" dirty="0" smtClean="0"/>
          </a:p>
          <a:p>
            <a:r>
              <a:rPr lang="en-GB" dirty="0" smtClean="0"/>
              <a:t>Poor people often lack </a:t>
            </a:r>
            <a:r>
              <a:rPr lang="en-GB" dirty="0" smtClean="0">
                <a:solidFill>
                  <a:srgbClr val="4F81BD"/>
                </a:solidFill>
              </a:rPr>
              <a:t>key capabilities</a:t>
            </a:r>
            <a:r>
              <a:rPr lang="en-GB" dirty="0" smtClean="0"/>
              <a:t>; they may have inadequate income or education, or be in poor health, or feel powerless, or lack political freedoms.</a:t>
            </a:r>
            <a:endParaRPr lang="en-GB" dirty="0"/>
          </a:p>
        </p:txBody>
      </p:sp>
    </p:spTree>
    <p:extLst>
      <p:ext uri="{BB962C8B-B14F-4D97-AF65-F5344CB8AC3E}">
        <p14:creationId xmlns:p14="http://schemas.microsoft.com/office/powerpoint/2010/main" val="1155046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Poverty reduction </a:t>
            </a:r>
            <a:endParaRPr lang="it-IT" dirty="0"/>
          </a:p>
        </p:txBody>
      </p:sp>
      <p:sp>
        <p:nvSpPr>
          <p:cNvPr id="3" name="Segnaposto contenuto 2"/>
          <p:cNvSpPr>
            <a:spLocks noGrp="1"/>
          </p:cNvSpPr>
          <p:nvPr>
            <p:ph idx="1"/>
          </p:nvPr>
        </p:nvSpPr>
        <p:spPr/>
        <p:txBody>
          <a:bodyPr>
            <a:normAutofit fontScale="92500"/>
          </a:bodyPr>
          <a:lstStyle/>
          <a:p>
            <a:pPr marL="0" indent="0">
              <a:buNone/>
            </a:pPr>
            <a:r>
              <a:rPr lang="en-GB" dirty="0" smtClean="0"/>
              <a:t>The central target of the Millennium Development Goals (MDGs) is to halve, between 1990 and 2015, the proportion of people in developing countries whose income is less than $1/day. </a:t>
            </a:r>
          </a:p>
          <a:p>
            <a:pPr marL="0" indent="0">
              <a:buNone/>
            </a:pPr>
            <a:r>
              <a:rPr lang="en-GB" dirty="0" smtClean="0"/>
              <a:t>To measure progress toward this goal it is necessary to compare poverty rates across countries and across sub-regions. </a:t>
            </a:r>
          </a:p>
          <a:p>
            <a:pPr marL="0" indent="0">
              <a:buNone/>
            </a:pPr>
            <a:endParaRPr lang="en-GB" dirty="0" smtClean="0"/>
          </a:p>
          <a:p>
            <a:pPr marL="0" indent="0">
              <a:buNone/>
            </a:pPr>
            <a:r>
              <a:rPr lang="en-GB" dirty="0" smtClean="0"/>
              <a:t>United Nations, World Bank, European Commission</a:t>
            </a:r>
          </a:p>
          <a:p>
            <a:pPr marL="0" indent="0">
              <a:buNone/>
            </a:pPr>
            <a:endParaRPr lang="it-IT" dirty="0" smtClean="0"/>
          </a:p>
          <a:p>
            <a:pPr marL="0" indent="0">
              <a:buNone/>
            </a:pPr>
            <a:endParaRPr lang="it-IT" dirty="0"/>
          </a:p>
        </p:txBody>
      </p:sp>
    </p:spTree>
    <p:extLst>
      <p:ext uri="{BB962C8B-B14F-4D97-AF65-F5344CB8AC3E}">
        <p14:creationId xmlns:p14="http://schemas.microsoft.com/office/powerpoint/2010/main" val="895763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Poverty</a:t>
            </a:r>
            <a:endParaRPr lang="it-IT" dirty="0"/>
          </a:p>
        </p:txBody>
      </p:sp>
      <p:sp>
        <p:nvSpPr>
          <p:cNvPr id="3" name="Segnaposto contenuto 2"/>
          <p:cNvSpPr>
            <a:spLocks noGrp="1"/>
          </p:cNvSpPr>
          <p:nvPr>
            <p:ph idx="1"/>
          </p:nvPr>
        </p:nvSpPr>
        <p:spPr/>
        <p:txBody>
          <a:bodyPr/>
          <a:lstStyle/>
          <a:p>
            <a:pPr marL="0" indent="0">
              <a:buNone/>
            </a:pPr>
            <a:r>
              <a:rPr lang="it-IT" dirty="0" smtClean="0"/>
              <a:t>“</a:t>
            </a:r>
            <a:r>
              <a:rPr lang="en-GB" dirty="0" smtClean="0"/>
              <a:t>poverty is pronounced deprivation in wellbeing.” World Bank (2000)</a:t>
            </a:r>
          </a:p>
          <a:p>
            <a:pPr marL="0" indent="0">
              <a:buNone/>
            </a:pPr>
            <a:endParaRPr lang="en-GB" dirty="0" smtClean="0"/>
          </a:p>
          <a:p>
            <a:r>
              <a:rPr lang="en-GB" dirty="0" smtClean="0"/>
              <a:t>what is meant by well-being?</a:t>
            </a:r>
          </a:p>
          <a:p>
            <a:r>
              <a:rPr lang="en-GB" dirty="0" smtClean="0"/>
              <a:t>What is the reference point against which to measure deprivation?</a:t>
            </a:r>
            <a:endParaRPr lang="en-GB" dirty="0"/>
          </a:p>
        </p:txBody>
      </p:sp>
    </p:spTree>
    <p:extLst>
      <p:ext uri="{BB962C8B-B14F-4D97-AF65-F5344CB8AC3E}">
        <p14:creationId xmlns:p14="http://schemas.microsoft.com/office/powerpoint/2010/main" val="65606276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305</TotalTime>
  <Words>1432</Words>
  <Application>Microsoft Macintosh PowerPoint</Application>
  <PresentationFormat>Presentazione su schermo (4:3)</PresentationFormat>
  <Paragraphs>108</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Tema di Office</vt:lpstr>
      <vt:lpstr>Jean Monnet Chair  Small Area Methods for Monitoring of Poverty and Living conditions in EU (SAMPL-EU)  </vt:lpstr>
      <vt:lpstr>Definition of Poverty</vt:lpstr>
      <vt:lpstr>Poverty (wikipedia)</vt:lpstr>
      <vt:lpstr>Absolute poverty</vt:lpstr>
      <vt:lpstr>Presentazione di PowerPoint</vt:lpstr>
      <vt:lpstr>Relative poverty</vt:lpstr>
      <vt:lpstr>Well-being and poverty</vt:lpstr>
      <vt:lpstr>Poverty reduction </vt:lpstr>
      <vt:lpstr>Poverty</vt:lpstr>
      <vt:lpstr>“well-being” approach</vt:lpstr>
      <vt:lpstr>“do you have enough?” approach</vt:lpstr>
      <vt:lpstr>“capabilities” approach</vt:lpstr>
      <vt:lpstr>Inequality</vt:lpstr>
      <vt:lpstr>Vulnerability</vt:lpstr>
      <vt:lpstr>Measuring Poverty in EU Countries, Regions and local areas…</vt:lpstr>
      <vt:lpstr>Presentazione di PowerPoint</vt:lpstr>
      <vt:lpstr>Why measuring? (WB replies)</vt:lpstr>
      <vt:lpstr>1 - To keep poor people in agenda</vt:lpstr>
      <vt:lpstr>2 – Targeting interventions</vt:lpstr>
      <vt:lpstr>3 - To monitor  and evaluate projects</vt:lpstr>
      <vt:lpstr>4 - To evaluate the effectiveness of institutions </vt:lpstr>
      <vt:lpstr>Presentazione di PowerPoint</vt:lpstr>
      <vt:lpstr>Presentazione di PowerPoint</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Chair  Small Area Methods for Monitoring of Poverty and Living conditions in EU (SAMPL-EU)  </dc:title>
  <dc:creator>dip stamat</dc:creator>
  <cp:lastModifiedBy>dip stamat</cp:lastModifiedBy>
  <cp:revision>26</cp:revision>
  <dcterms:created xsi:type="dcterms:W3CDTF">2015-10-06T17:00:21Z</dcterms:created>
  <dcterms:modified xsi:type="dcterms:W3CDTF">2015-10-08T09:45:57Z</dcterms:modified>
</cp:coreProperties>
</file>