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1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8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9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5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73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26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3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5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4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2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D43D-8F7F-B946-A1BA-3E8534FE3FE8}" type="datetimeFigureOut">
              <a:rPr lang="it-IT" smtClean="0"/>
              <a:t>10/11/16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B293-01DB-7C4E-B10B-4ABB4426B14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5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911" y="10474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Jean Monnet Chair </a:t>
            </a:r>
            <a:br>
              <a:rPr lang="it-IT" dirty="0" smtClean="0"/>
            </a:br>
            <a:r>
              <a:rPr lang="en-US" b="1" dirty="0" smtClean="0"/>
              <a:t>Small Area Methods for Monitoring of Poverty and Living conditions in EU</a:t>
            </a:r>
            <a:r>
              <a:rPr lang="en-US" dirty="0" smtClean="0"/>
              <a:t> (</a:t>
            </a:r>
            <a:r>
              <a:rPr lang="en-US" b="1" dirty="0" smtClean="0"/>
              <a:t>SAMPL-EU</a:t>
            </a:r>
            <a:r>
              <a:rPr lang="en-US" dirty="0" smtClean="0"/>
              <a:t>)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rmAutofit/>
          </a:bodyPr>
          <a:lstStyle/>
          <a:p>
            <a:r>
              <a:rPr lang="en-GB" smtClean="0"/>
              <a:t>Lecture 7: </a:t>
            </a:r>
            <a:r>
              <a:rPr lang="en-GB" dirty="0" smtClean="0"/>
              <a:t>Sample weighting</a:t>
            </a:r>
          </a:p>
          <a:p>
            <a:r>
              <a:rPr lang="en-GB" dirty="0" smtClean="0"/>
              <a:t>http://sampleu.ec.unipi.it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395" y="4762500"/>
            <a:ext cx="2245905" cy="114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9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481385" y="5568462"/>
            <a:ext cx="3810000" cy="37123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2481385" y="5197231"/>
            <a:ext cx="3810000" cy="37123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# Package "</a:t>
            </a:r>
            <a:r>
              <a:rPr lang="it-IT" dirty="0" err="1"/>
              <a:t>laeken</a:t>
            </a:r>
            <a:r>
              <a:rPr lang="it-IT" dirty="0"/>
              <a:t>"</a:t>
            </a:r>
            <a:br>
              <a:rPr lang="it-IT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# A data frame with 14827 </a:t>
            </a:r>
            <a:r>
              <a:rPr lang="it-IT" dirty="0" err="1"/>
              <a:t>observations</a:t>
            </a:r>
            <a:r>
              <a:rPr lang="it-IT" dirty="0"/>
              <a:t> on the </a:t>
            </a:r>
            <a:r>
              <a:rPr lang="it-IT" dirty="0" err="1"/>
              <a:t>following</a:t>
            </a:r>
            <a:r>
              <a:rPr lang="it-IT" dirty="0"/>
              <a:t> 28 </a:t>
            </a:r>
            <a:r>
              <a:rPr lang="it-IT" dirty="0" err="1"/>
              <a:t>variables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# db030 </a:t>
            </a:r>
            <a:r>
              <a:rPr lang="it-IT" dirty="0" err="1"/>
              <a:t>integer</a:t>
            </a:r>
            <a:r>
              <a:rPr lang="it-IT" dirty="0"/>
              <a:t>; the </a:t>
            </a:r>
            <a:r>
              <a:rPr lang="it-IT" dirty="0" err="1"/>
              <a:t>household</a:t>
            </a:r>
            <a:r>
              <a:rPr lang="it-IT" dirty="0"/>
              <a:t> ID.</a:t>
            </a:r>
          </a:p>
          <a:p>
            <a:pPr marL="0" indent="0">
              <a:buNone/>
            </a:pPr>
            <a:r>
              <a:rPr lang="it-IT" dirty="0"/>
              <a:t># </a:t>
            </a:r>
            <a:r>
              <a:rPr lang="it-IT" dirty="0" err="1"/>
              <a:t>hsize</a:t>
            </a:r>
            <a:r>
              <a:rPr lang="it-IT" dirty="0"/>
              <a:t> </a:t>
            </a:r>
            <a:r>
              <a:rPr lang="it-IT" dirty="0" err="1"/>
              <a:t>integer</a:t>
            </a:r>
            <a:r>
              <a:rPr lang="it-IT" dirty="0"/>
              <a:t>; the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persons</a:t>
            </a:r>
            <a:r>
              <a:rPr lang="it-IT" dirty="0"/>
              <a:t> in the </a:t>
            </a:r>
            <a:r>
              <a:rPr lang="it-IT" dirty="0" err="1"/>
              <a:t>household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# db040 </a:t>
            </a:r>
            <a:r>
              <a:rPr lang="it-IT" dirty="0" err="1"/>
              <a:t>factor</a:t>
            </a:r>
            <a:r>
              <a:rPr lang="it-IT" dirty="0"/>
              <a:t>; the </a:t>
            </a:r>
            <a:r>
              <a:rPr lang="it-IT" dirty="0" err="1"/>
              <a:t>federal</a:t>
            </a:r>
            <a:r>
              <a:rPr lang="it-IT" dirty="0"/>
              <a:t> state in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household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located</a:t>
            </a:r>
            <a:r>
              <a:rPr lang="it-IT" dirty="0"/>
              <a:t> (</a:t>
            </a:r>
            <a:r>
              <a:rPr lang="it-IT" dirty="0" err="1"/>
              <a:t>levels</a:t>
            </a:r>
            <a:r>
              <a:rPr lang="it-IT" dirty="0"/>
              <a:t> </a:t>
            </a:r>
            <a:r>
              <a:rPr lang="it-IT" dirty="0" err="1"/>
              <a:t>Burgenland</a:t>
            </a:r>
            <a:r>
              <a:rPr lang="it-IT" dirty="0"/>
              <a:t>, </a:t>
            </a:r>
            <a:r>
              <a:rPr lang="it-IT" dirty="0" err="1"/>
              <a:t>Carinthia</a:t>
            </a:r>
            <a:r>
              <a:rPr lang="it-IT" dirty="0"/>
              <a:t>, Lower Austria, </a:t>
            </a:r>
            <a:r>
              <a:rPr lang="it-IT" dirty="0" err="1"/>
              <a:t>Salzburg</a:t>
            </a:r>
            <a:r>
              <a:rPr lang="it-IT" dirty="0"/>
              <a:t>, </a:t>
            </a:r>
            <a:r>
              <a:rPr lang="it-IT" dirty="0" err="1"/>
              <a:t>Styria</a:t>
            </a:r>
            <a:r>
              <a:rPr lang="it-IT" dirty="0"/>
              <a:t>, </a:t>
            </a:r>
            <a:r>
              <a:rPr lang="it-IT" dirty="0" err="1"/>
              <a:t>Tyrol</a:t>
            </a:r>
            <a:r>
              <a:rPr lang="it-IT" dirty="0"/>
              <a:t>, </a:t>
            </a:r>
            <a:r>
              <a:rPr lang="it-IT" dirty="0" err="1"/>
              <a:t>Upper</a:t>
            </a:r>
            <a:r>
              <a:rPr lang="it-IT" dirty="0"/>
              <a:t> Austria, Vienna and </a:t>
            </a:r>
            <a:r>
              <a:rPr lang="it-IT" dirty="0" err="1"/>
              <a:t>Vorarlberg</a:t>
            </a:r>
            <a:r>
              <a:rPr lang="it-IT" dirty="0"/>
              <a:t>).</a:t>
            </a:r>
          </a:p>
          <a:p>
            <a:pPr marL="0" indent="0">
              <a:buNone/>
            </a:pPr>
            <a:r>
              <a:rPr lang="it-IT" dirty="0"/>
              <a:t># rb030 </a:t>
            </a:r>
            <a:r>
              <a:rPr lang="it-IT" dirty="0" err="1"/>
              <a:t>integer</a:t>
            </a:r>
            <a:r>
              <a:rPr lang="it-IT" dirty="0"/>
              <a:t>; the personal ID</a:t>
            </a:r>
            <a:r>
              <a:rPr lang="it-IT" dirty="0" smtClean="0"/>
              <a:t>.</a:t>
            </a:r>
          </a:p>
          <a:p>
            <a:r>
              <a:rPr lang="it-IT" dirty="0"/>
              <a:t>.</a:t>
            </a:r>
            <a:endParaRPr lang="it-IT" dirty="0" smtClean="0"/>
          </a:p>
          <a:p>
            <a:r>
              <a:rPr lang="it-IT" dirty="0" smtClean="0"/>
              <a:t>.</a:t>
            </a:r>
          </a:p>
          <a:p>
            <a:r>
              <a:rPr lang="it-IT" dirty="0"/>
              <a:t>.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# </a:t>
            </a:r>
            <a:r>
              <a:rPr lang="it-IT" dirty="0"/>
              <a:t>db090 </a:t>
            </a:r>
            <a:r>
              <a:rPr lang="it-IT" dirty="0" err="1"/>
              <a:t>numeric</a:t>
            </a:r>
            <a:r>
              <a:rPr lang="it-IT" dirty="0"/>
              <a:t>; the </a:t>
            </a:r>
            <a:r>
              <a:rPr lang="it-IT" dirty="0" err="1"/>
              <a:t>household</a:t>
            </a:r>
            <a:r>
              <a:rPr lang="it-IT" dirty="0"/>
              <a:t> sample </a:t>
            </a:r>
            <a:r>
              <a:rPr lang="it-IT" dirty="0" err="1"/>
              <a:t>weights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# rb050 </a:t>
            </a:r>
            <a:r>
              <a:rPr lang="it-IT" dirty="0" err="1"/>
              <a:t>numeric</a:t>
            </a:r>
            <a:r>
              <a:rPr lang="it-IT" dirty="0"/>
              <a:t>; the personal sample </a:t>
            </a:r>
            <a:r>
              <a:rPr lang="it-IT" dirty="0" err="1"/>
              <a:t>weights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4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e 9"/>
          <p:cNvSpPr/>
          <p:nvPr/>
        </p:nvSpPr>
        <p:spPr>
          <a:xfrm>
            <a:off x="1035538" y="4982308"/>
            <a:ext cx="2032000" cy="664307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ttangolo 6"/>
          <p:cNvSpPr/>
          <p:nvPr/>
        </p:nvSpPr>
        <p:spPr>
          <a:xfrm>
            <a:off x="4083538" y="4767385"/>
            <a:ext cx="3204308" cy="41030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tangolo 5"/>
          <p:cNvSpPr/>
          <p:nvPr/>
        </p:nvSpPr>
        <p:spPr>
          <a:xfrm>
            <a:off x="4083538" y="2891692"/>
            <a:ext cx="3204308" cy="60569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# Package "</a:t>
            </a:r>
            <a:r>
              <a:rPr lang="it-IT" dirty="0" err="1"/>
              <a:t>laeken</a:t>
            </a:r>
            <a:r>
              <a:rPr lang="it-IT" dirty="0"/>
              <a:t>"</a:t>
            </a:r>
            <a:br>
              <a:rPr lang="it-IT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1" y="1600199"/>
            <a:ext cx="8207999" cy="4608000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it-IT" dirty="0"/>
              <a:t># AT-RISK-OF-POVERTY RATE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# </a:t>
            </a:r>
            <a:r>
              <a:rPr lang="it-IT" dirty="0" err="1"/>
              <a:t>at</a:t>
            </a:r>
            <a:r>
              <a:rPr lang="it-IT" dirty="0"/>
              <a:t>-</a:t>
            </a:r>
            <a:r>
              <a:rPr lang="it-IT" dirty="0" err="1"/>
              <a:t>risk</a:t>
            </a:r>
            <a:r>
              <a:rPr lang="it-IT" dirty="0"/>
              <a:t>-of-</a:t>
            </a:r>
            <a:r>
              <a:rPr lang="it-IT" dirty="0" err="1"/>
              <a:t>poverty</a:t>
            </a:r>
            <a:r>
              <a:rPr lang="it-IT" dirty="0"/>
              <a:t> rate: </a:t>
            </a:r>
            <a:r>
              <a:rPr lang="it-IT" dirty="0" err="1"/>
              <a:t>national</a:t>
            </a:r>
            <a:r>
              <a:rPr lang="it-IT" dirty="0"/>
              <a:t> level</a:t>
            </a:r>
          </a:p>
          <a:p>
            <a:r>
              <a:rPr lang="it-IT" dirty="0" err="1"/>
              <a:t>arpr</a:t>
            </a:r>
            <a:r>
              <a:rPr lang="it-IT" dirty="0"/>
              <a:t>(</a:t>
            </a:r>
            <a:r>
              <a:rPr lang="it-IT" dirty="0" err="1"/>
              <a:t>eusilc$eqIncome</a:t>
            </a:r>
            <a:r>
              <a:rPr lang="it-IT" dirty="0"/>
              <a:t>, </a:t>
            </a:r>
            <a:r>
              <a:rPr lang="it-IT" dirty="0" err="1"/>
              <a:t>weights</a:t>
            </a:r>
            <a:r>
              <a:rPr lang="it-IT" dirty="0"/>
              <a:t> = eusilc$rb050, </a:t>
            </a:r>
            <a:r>
              <a:rPr lang="it-IT" u="sng" dirty="0"/>
              <a:t>design</a:t>
            </a:r>
            <a:r>
              <a:rPr lang="it-IT" dirty="0"/>
              <a:t> =eusicl$db040)</a:t>
            </a:r>
          </a:p>
          <a:p>
            <a:r>
              <a:rPr lang="it-IT" dirty="0"/>
              <a:t>     </a:t>
            </a:r>
          </a:p>
          <a:p>
            <a:r>
              <a:rPr lang="it-IT" dirty="0"/>
              <a:t># </a:t>
            </a:r>
            <a:r>
              <a:rPr lang="it-IT" dirty="0" err="1"/>
              <a:t>at</a:t>
            </a:r>
            <a:r>
              <a:rPr lang="it-IT" dirty="0"/>
              <a:t>-</a:t>
            </a:r>
            <a:r>
              <a:rPr lang="it-IT" dirty="0" err="1"/>
              <a:t>risk</a:t>
            </a:r>
            <a:r>
              <a:rPr lang="it-IT" dirty="0"/>
              <a:t>-of-</a:t>
            </a:r>
            <a:r>
              <a:rPr lang="it-IT" dirty="0" err="1"/>
              <a:t>poverty</a:t>
            </a:r>
            <a:r>
              <a:rPr lang="it-IT" dirty="0"/>
              <a:t> rate: </a:t>
            </a:r>
            <a:r>
              <a:rPr lang="it-IT" dirty="0" err="1"/>
              <a:t>federal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level (NUTS 2)</a:t>
            </a:r>
          </a:p>
          <a:p>
            <a:r>
              <a:rPr lang="it-IT" dirty="0" err="1"/>
              <a:t>arpr</a:t>
            </a:r>
            <a:r>
              <a:rPr lang="it-IT" dirty="0"/>
              <a:t>(</a:t>
            </a:r>
            <a:r>
              <a:rPr lang="it-IT" dirty="0" err="1"/>
              <a:t>eusilc$eqIncome</a:t>
            </a:r>
            <a:r>
              <a:rPr lang="it-IT" dirty="0"/>
              <a:t>, </a:t>
            </a:r>
            <a:r>
              <a:rPr lang="it-IT" dirty="0" err="1"/>
              <a:t>weights</a:t>
            </a:r>
            <a:r>
              <a:rPr lang="it-IT" dirty="0"/>
              <a:t> = eusilc$rb050, </a:t>
            </a:r>
            <a:r>
              <a:rPr lang="it-IT" u="sng" dirty="0"/>
              <a:t>design</a:t>
            </a:r>
            <a:r>
              <a:rPr lang="it-IT" dirty="0"/>
              <a:t> =eusilc$db040, breakdown = eusilc$db040)</a:t>
            </a:r>
          </a:p>
          <a:p>
            <a:pPr lvl="6"/>
            <a:r>
              <a:rPr lang="it-IT" dirty="0" err="1" smtClean="0">
                <a:solidFill>
                  <a:schemeClr val="accent2"/>
                </a:solidFill>
              </a:rPr>
              <a:t>F</a:t>
            </a:r>
            <a:r>
              <a:rPr lang="en-GB" dirty="0" err="1" smtClean="0">
                <a:solidFill>
                  <a:schemeClr val="accent2"/>
                </a:solidFill>
              </a:rPr>
              <a:t>ederal</a:t>
            </a:r>
            <a:r>
              <a:rPr lang="en-GB" dirty="0" smtClean="0">
                <a:solidFill>
                  <a:schemeClr val="accent2"/>
                </a:solidFill>
              </a:rPr>
              <a:t> state indicator</a:t>
            </a:r>
            <a:endParaRPr lang="en-GB" dirty="0">
              <a:solidFill>
                <a:schemeClr val="accent2"/>
              </a:solidFill>
            </a:endParaRPr>
          </a:p>
        </p:txBody>
      </p:sp>
      <p:cxnSp>
        <p:nvCxnSpPr>
          <p:cNvPr id="12" name="Connettore 4 11"/>
          <p:cNvCxnSpPr/>
          <p:nvPr/>
        </p:nvCxnSpPr>
        <p:spPr>
          <a:xfrm>
            <a:off x="2559538" y="5646615"/>
            <a:ext cx="840154" cy="21492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15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# Package "</a:t>
            </a:r>
            <a:r>
              <a:rPr lang="it-IT" dirty="0" err="1"/>
              <a:t>laeken</a:t>
            </a:r>
            <a:r>
              <a:rPr lang="it-IT" dirty="0"/>
              <a:t>"</a:t>
            </a:r>
            <a:br>
              <a:rPr lang="it-IT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# </a:t>
            </a:r>
            <a:r>
              <a:rPr lang="it-IT" dirty="0" err="1">
                <a:solidFill>
                  <a:srgbClr val="FF0000"/>
                </a:solidFill>
              </a:rPr>
              <a:t>computing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confidence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intervals</a:t>
            </a:r>
            <a:r>
              <a:rPr lang="it-IT" dirty="0">
                <a:solidFill>
                  <a:srgbClr val="FF0000"/>
                </a:solidFill>
              </a:rPr>
              <a:t>: </a:t>
            </a:r>
            <a:r>
              <a:rPr lang="it-IT" dirty="0" err="1">
                <a:solidFill>
                  <a:srgbClr val="FF0000"/>
                </a:solidFill>
              </a:rPr>
              <a:t>national</a:t>
            </a:r>
            <a:r>
              <a:rPr lang="it-IT" dirty="0">
                <a:solidFill>
                  <a:srgbClr val="FF0000"/>
                </a:solidFill>
              </a:rPr>
              <a:t> level</a:t>
            </a:r>
          </a:p>
          <a:p>
            <a:pPr marL="0" indent="0">
              <a:buNone/>
            </a:pPr>
            <a:r>
              <a:rPr lang="it-IT" dirty="0"/>
              <a:t>a &lt;- </a:t>
            </a:r>
            <a:r>
              <a:rPr lang="it-IT" dirty="0" err="1"/>
              <a:t>arpr</a:t>
            </a:r>
            <a:r>
              <a:rPr lang="it-IT" dirty="0"/>
              <a:t>(</a:t>
            </a:r>
            <a:r>
              <a:rPr lang="it-IT" dirty="0" err="1"/>
              <a:t>eusilc$eqIncome</a:t>
            </a:r>
            <a:r>
              <a:rPr lang="it-IT" dirty="0"/>
              <a:t>, </a:t>
            </a:r>
            <a:r>
              <a:rPr lang="it-IT" dirty="0" err="1"/>
              <a:t>weights</a:t>
            </a:r>
            <a:r>
              <a:rPr lang="it-IT" dirty="0"/>
              <a:t> = eusilc$rb050, design =eusicl$db040) </a:t>
            </a:r>
          </a:p>
          <a:p>
            <a:pPr marL="0" indent="0">
              <a:buNone/>
            </a:pPr>
            <a:r>
              <a:rPr lang="it-IT" dirty="0" err="1"/>
              <a:t>bootVar</a:t>
            </a:r>
            <a:r>
              <a:rPr lang="it-IT" dirty="0"/>
              <a:t>(</a:t>
            </a:r>
            <a:r>
              <a:rPr lang="it-IT" dirty="0" err="1"/>
              <a:t>inc</a:t>
            </a:r>
            <a:r>
              <a:rPr lang="it-IT" dirty="0"/>
              <a:t>=</a:t>
            </a:r>
            <a:r>
              <a:rPr lang="it-IT" dirty="0" err="1"/>
              <a:t>eusilc$eqIncome</a:t>
            </a:r>
            <a:r>
              <a:rPr lang="it-IT" dirty="0"/>
              <a:t>, </a:t>
            </a:r>
            <a:r>
              <a:rPr lang="it-IT" dirty="0" err="1"/>
              <a:t>weights</a:t>
            </a:r>
            <a:r>
              <a:rPr lang="it-IT" dirty="0"/>
              <a:t> = eusilc$rb050, design =eusilc$db040, </a:t>
            </a:r>
            <a:r>
              <a:rPr lang="it-IT" dirty="0" err="1"/>
              <a:t>indicator</a:t>
            </a:r>
            <a:r>
              <a:rPr lang="it-IT" dirty="0"/>
              <a:t>=a, </a:t>
            </a:r>
            <a:r>
              <a:rPr lang="it-IT" dirty="0" err="1"/>
              <a:t>R</a:t>
            </a:r>
            <a:r>
              <a:rPr lang="it-IT" dirty="0"/>
              <a:t>=1000, </a:t>
            </a:r>
            <a:r>
              <a:rPr lang="it-IT" dirty="0" err="1"/>
              <a:t>bootType</a:t>
            </a:r>
            <a:r>
              <a:rPr lang="it-IT" dirty="0"/>
              <a:t>="</a:t>
            </a:r>
            <a:r>
              <a:rPr lang="it-IT" dirty="0" err="1"/>
              <a:t>naive</a:t>
            </a:r>
            <a:r>
              <a:rPr lang="it-IT" dirty="0"/>
              <a:t>", </a:t>
            </a:r>
            <a:r>
              <a:rPr lang="it-IT" dirty="0" err="1"/>
              <a:t>ciType</a:t>
            </a:r>
            <a:r>
              <a:rPr lang="it-IT" dirty="0"/>
              <a:t>="</a:t>
            </a:r>
            <a:r>
              <a:rPr lang="it-IT" dirty="0" err="1"/>
              <a:t>perc</a:t>
            </a:r>
            <a:r>
              <a:rPr lang="it-IT" dirty="0"/>
              <a:t>")</a:t>
            </a:r>
          </a:p>
          <a:p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># </a:t>
            </a:r>
            <a:r>
              <a:rPr lang="it-IT" dirty="0" err="1">
                <a:solidFill>
                  <a:srgbClr val="FF0000"/>
                </a:solidFill>
              </a:rPr>
              <a:t>computing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confidence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intervals</a:t>
            </a:r>
            <a:r>
              <a:rPr lang="it-IT" dirty="0">
                <a:solidFill>
                  <a:srgbClr val="FF0000"/>
                </a:solidFill>
              </a:rPr>
              <a:t>: </a:t>
            </a:r>
            <a:r>
              <a:rPr lang="it-IT" dirty="0" err="1">
                <a:solidFill>
                  <a:srgbClr val="FF0000"/>
                </a:solidFill>
              </a:rPr>
              <a:t>federal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states</a:t>
            </a:r>
            <a:r>
              <a:rPr lang="it-IT" dirty="0">
                <a:solidFill>
                  <a:srgbClr val="FF0000"/>
                </a:solidFill>
              </a:rPr>
              <a:t> level (NUTS 2)</a:t>
            </a:r>
          </a:p>
          <a:p>
            <a:pPr marL="0" indent="0">
              <a:buNone/>
            </a:pPr>
            <a:r>
              <a:rPr lang="it-IT" dirty="0" err="1"/>
              <a:t>a.states</a:t>
            </a:r>
            <a:r>
              <a:rPr lang="it-IT" dirty="0"/>
              <a:t> &lt;- </a:t>
            </a:r>
            <a:r>
              <a:rPr lang="it-IT" dirty="0" err="1"/>
              <a:t>arpr</a:t>
            </a:r>
            <a:r>
              <a:rPr lang="it-IT" dirty="0"/>
              <a:t>(</a:t>
            </a:r>
            <a:r>
              <a:rPr lang="it-IT" dirty="0" err="1"/>
              <a:t>eusilc$eqIncome</a:t>
            </a:r>
            <a:r>
              <a:rPr lang="it-IT" dirty="0"/>
              <a:t>, </a:t>
            </a:r>
            <a:r>
              <a:rPr lang="it-IT" dirty="0" err="1"/>
              <a:t>weights</a:t>
            </a:r>
            <a:r>
              <a:rPr lang="it-IT" dirty="0"/>
              <a:t> = eusilc$rb050, design=eusilc$db040, breakdown=eusilc$db040) </a:t>
            </a:r>
          </a:p>
          <a:p>
            <a:pPr marL="0" indent="0">
              <a:buNone/>
            </a:pPr>
            <a:r>
              <a:rPr lang="it-IT" dirty="0" err="1" smtClean="0"/>
              <a:t>bootVar</a:t>
            </a:r>
            <a:r>
              <a:rPr lang="it-IT" dirty="0"/>
              <a:t>(</a:t>
            </a:r>
            <a:r>
              <a:rPr lang="it-IT" dirty="0" err="1"/>
              <a:t>inc</a:t>
            </a:r>
            <a:r>
              <a:rPr lang="it-IT" dirty="0"/>
              <a:t>=</a:t>
            </a:r>
            <a:r>
              <a:rPr lang="it-IT" dirty="0" err="1"/>
              <a:t>eusilc$eqIncome</a:t>
            </a:r>
            <a:r>
              <a:rPr lang="it-IT" dirty="0"/>
              <a:t>, </a:t>
            </a:r>
            <a:r>
              <a:rPr lang="it-IT" dirty="0" err="1"/>
              <a:t>weights</a:t>
            </a:r>
            <a:r>
              <a:rPr lang="it-IT" dirty="0"/>
              <a:t> = eusilc$rb050, design =eusilc$db040, </a:t>
            </a:r>
            <a:r>
              <a:rPr lang="it-IT" dirty="0" err="1"/>
              <a:t>indicator</a:t>
            </a:r>
            <a:r>
              <a:rPr lang="it-IT" dirty="0"/>
              <a:t>=</a:t>
            </a:r>
            <a:r>
              <a:rPr lang="it-IT" dirty="0" err="1"/>
              <a:t>a.states</a:t>
            </a:r>
            <a:r>
              <a:rPr lang="it-IT" dirty="0"/>
              <a:t>, breakdown=eusilc$db040, </a:t>
            </a:r>
            <a:r>
              <a:rPr lang="it-IT" dirty="0" err="1"/>
              <a:t>R</a:t>
            </a:r>
            <a:r>
              <a:rPr lang="it-IT" dirty="0"/>
              <a:t>=1000, </a:t>
            </a:r>
            <a:r>
              <a:rPr lang="it-IT" dirty="0" err="1"/>
              <a:t>bootType</a:t>
            </a:r>
            <a:r>
              <a:rPr lang="it-IT" dirty="0"/>
              <a:t>="</a:t>
            </a:r>
            <a:r>
              <a:rPr lang="it-IT" dirty="0" err="1"/>
              <a:t>naive</a:t>
            </a:r>
            <a:r>
              <a:rPr lang="it-IT" dirty="0"/>
              <a:t>", </a:t>
            </a:r>
            <a:r>
              <a:rPr lang="it-IT" dirty="0" err="1"/>
              <a:t>ciType</a:t>
            </a:r>
            <a:r>
              <a:rPr lang="it-IT" dirty="0"/>
              <a:t>="</a:t>
            </a:r>
            <a:r>
              <a:rPr lang="it-IT" dirty="0" err="1"/>
              <a:t>perc</a:t>
            </a:r>
            <a:r>
              <a:rPr lang="it-IT" dirty="0"/>
              <a:t>")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80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“Statistically sound estimate” 1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smtClean="0">
                <a:solidFill>
                  <a:srgbClr val="FF0000"/>
                </a:solidFill>
              </a:rPr>
              <a:t>descriptive statistics</a:t>
            </a:r>
            <a:r>
              <a:rPr lang="en-GB" dirty="0" smtClean="0"/>
              <a:t>: the </a:t>
            </a:r>
            <a:r>
              <a:rPr lang="en-GB" dirty="0"/>
              <a:t>coefficient of variation (CV) is the ratio of </a:t>
            </a:r>
            <a:r>
              <a:rPr lang="en-GB" dirty="0" smtClean="0"/>
              <a:t>the standard deviation to the value of the mean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Coefficient </a:t>
            </a:r>
            <a:r>
              <a:rPr lang="en-GB" dirty="0"/>
              <a:t>of Variation = (Standard </a:t>
            </a:r>
            <a:r>
              <a:rPr lang="en-GB" dirty="0" smtClean="0"/>
              <a:t>Deviation/ mean) </a:t>
            </a:r>
            <a:r>
              <a:rPr lang="en-GB" dirty="0"/>
              <a:t>* 100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example, the expression “The standard </a:t>
            </a:r>
            <a:r>
              <a:rPr lang="en-GB" dirty="0" smtClean="0"/>
              <a:t>deviation is </a:t>
            </a:r>
            <a:r>
              <a:rPr lang="en-GB" dirty="0"/>
              <a:t>15% of the </a:t>
            </a:r>
            <a:r>
              <a:rPr lang="en-GB" dirty="0" smtClean="0"/>
              <a:t>mean” </a:t>
            </a:r>
            <a:r>
              <a:rPr lang="en-GB" dirty="0"/>
              <a:t>is a coefficient of variation.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292080" y="6381328"/>
            <a:ext cx="3615680" cy="262800"/>
          </a:xfrm>
          <a:prstGeom prst="rect">
            <a:avLst/>
          </a:prstGeom>
        </p:spPr>
        <p:txBody>
          <a:bodyPr/>
          <a:lstStyle/>
          <a:p>
            <a:r>
              <a:rPr lang="nl-BE" dirty="0" err="1" smtClean="0"/>
              <a:t>Title</a:t>
            </a:r>
            <a:r>
              <a:rPr lang="nl-BE" dirty="0" smtClean="0"/>
              <a:t>/date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3780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“Statistically sound estimate” 2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smtClean="0">
                <a:solidFill>
                  <a:srgbClr val="FF0000"/>
                </a:solidFill>
              </a:rPr>
              <a:t>descriptive statistics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CV is particularly useful when you want to compare </a:t>
            </a:r>
            <a:r>
              <a:rPr lang="en-GB" dirty="0" smtClean="0"/>
              <a:t>variability of two </a:t>
            </a:r>
            <a:r>
              <a:rPr lang="en-GB" dirty="0"/>
              <a:t>different </a:t>
            </a:r>
            <a:r>
              <a:rPr lang="en-GB" dirty="0" smtClean="0"/>
              <a:t>groups or populations.</a:t>
            </a:r>
          </a:p>
          <a:p>
            <a:pPr marL="0" indent="0">
              <a:buNone/>
            </a:pPr>
            <a:r>
              <a:rPr lang="en-GB" dirty="0" smtClean="0"/>
              <a:t>For example: Income in Pop A has CV=15%, Income in Pop B has CV=30%...the distribution of income in Pop B has more dispersion (is more variable)</a:t>
            </a:r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292080" y="6381328"/>
            <a:ext cx="3615680" cy="262800"/>
          </a:xfrm>
          <a:prstGeom prst="rect">
            <a:avLst/>
          </a:prstGeom>
        </p:spPr>
        <p:txBody>
          <a:bodyPr/>
          <a:lstStyle/>
          <a:p>
            <a:r>
              <a:rPr lang="nl-BE" dirty="0" err="1" smtClean="0"/>
              <a:t>Title</a:t>
            </a:r>
            <a:r>
              <a:rPr lang="nl-BE" dirty="0" smtClean="0"/>
              <a:t>/date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7313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“Statistically sound estimate” 3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smtClean="0">
                <a:solidFill>
                  <a:srgbClr val="FF0000"/>
                </a:solidFill>
              </a:rPr>
              <a:t>Statistical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Inference</a:t>
            </a:r>
            <a:r>
              <a:rPr lang="en-GB" dirty="0" smtClean="0"/>
              <a:t>: the </a:t>
            </a:r>
            <a:r>
              <a:rPr lang="en-GB" dirty="0"/>
              <a:t>coefficient of variation (CV) is the ratio of </a:t>
            </a:r>
            <a:r>
              <a:rPr lang="en-GB" dirty="0" smtClean="0"/>
              <a:t>the standard error of an estimate to the value of the estimate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Coefficient </a:t>
            </a:r>
            <a:r>
              <a:rPr lang="en-GB" dirty="0"/>
              <a:t>of Variation = (Standard </a:t>
            </a:r>
            <a:r>
              <a:rPr lang="en-GB" dirty="0" smtClean="0"/>
              <a:t>Error </a:t>
            </a:r>
            <a:r>
              <a:rPr lang="en-GB" dirty="0"/>
              <a:t>/ </a:t>
            </a:r>
            <a:r>
              <a:rPr lang="en-GB" dirty="0" smtClean="0"/>
              <a:t>Estimate) </a:t>
            </a:r>
            <a:r>
              <a:rPr lang="en-GB" dirty="0"/>
              <a:t>* 100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example, the expression “The standard error is 15% of the estimate” is a coefficient of variation.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292080" y="6381328"/>
            <a:ext cx="3615680" cy="262800"/>
          </a:xfrm>
          <a:prstGeom prst="rect">
            <a:avLst/>
          </a:prstGeom>
        </p:spPr>
        <p:txBody>
          <a:bodyPr/>
          <a:lstStyle/>
          <a:p>
            <a:r>
              <a:rPr lang="nl-BE" dirty="0" err="1" smtClean="0"/>
              <a:t>Title</a:t>
            </a:r>
            <a:r>
              <a:rPr lang="nl-BE" dirty="0" smtClean="0"/>
              <a:t>/date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1783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“Statistically sound estimate” 3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smtClean="0">
                <a:solidFill>
                  <a:srgbClr val="FF0000"/>
                </a:solidFill>
              </a:rPr>
              <a:t>Statistical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Inference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For example: </a:t>
            </a:r>
            <a:r>
              <a:rPr lang="en-GB" dirty="0" smtClean="0"/>
              <a:t>estimator A has </a:t>
            </a:r>
            <a:r>
              <a:rPr lang="en-GB" dirty="0"/>
              <a:t>CV=15%, </a:t>
            </a:r>
            <a:r>
              <a:rPr lang="en-GB" dirty="0" smtClean="0"/>
              <a:t>estimator </a:t>
            </a:r>
            <a:r>
              <a:rPr lang="en-GB" dirty="0"/>
              <a:t>B has CV=30%...the </a:t>
            </a:r>
            <a:r>
              <a:rPr lang="en-GB" dirty="0" smtClean="0"/>
              <a:t>sampling distribution </a:t>
            </a:r>
            <a:r>
              <a:rPr lang="en-GB" dirty="0"/>
              <a:t>of </a:t>
            </a:r>
            <a:r>
              <a:rPr lang="en-GB" dirty="0" smtClean="0"/>
              <a:t>estimator </a:t>
            </a:r>
            <a:r>
              <a:rPr lang="en-GB" dirty="0"/>
              <a:t>B has more dispersion (is more variable</a:t>
            </a:r>
            <a:r>
              <a:rPr lang="en-GB" dirty="0" smtClean="0"/>
              <a:t>) and the estimator B is less efficient than A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292080" y="6381328"/>
            <a:ext cx="3615680" cy="262800"/>
          </a:xfrm>
          <a:prstGeom prst="rect">
            <a:avLst/>
          </a:prstGeom>
        </p:spPr>
        <p:txBody>
          <a:bodyPr/>
          <a:lstStyle/>
          <a:p>
            <a:r>
              <a:rPr lang="nl-BE" dirty="0" err="1" smtClean="0"/>
              <a:t>Title</a:t>
            </a:r>
            <a:r>
              <a:rPr lang="nl-BE" dirty="0" smtClean="0"/>
              <a:t>/date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171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“Statistically sound estimate” 4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 sample survey (Inference) </a:t>
            </a:r>
          </a:p>
          <a:p>
            <a:pPr marL="0" indent="0">
              <a:buNone/>
            </a:pPr>
            <a:r>
              <a:rPr lang="en-GB" dirty="0" smtClean="0"/>
              <a:t>The CV is particularly useful when you want to assess the </a:t>
            </a:r>
            <a:r>
              <a:rPr lang="en-GB" dirty="0" smtClean="0">
                <a:solidFill>
                  <a:srgbClr val="3366FF"/>
                </a:solidFill>
              </a:rPr>
              <a:t>accuracy </a:t>
            </a:r>
            <a:r>
              <a:rPr lang="en-GB" dirty="0" smtClean="0"/>
              <a:t>(efficiency + </a:t>
            </a:r>
            <a:r>
              <a:rPr lang="en-GB" dirty="0" err="1" smtClean="0"/>
              <a:t>unbiasdeness</a:t>
            </a:r>
            <a:r>
              <a:rPr lang="en-GB" dirty="0" smtClean="0"/>
              <a:t>) of the results of a survey (estimate):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MSE (Mean Squared Error) is equal to Variance + Bias^2</a:t>
            </a:r>
          </a:p>
          <a:p>
            <a:pPr marL="0" indent="0">
              <a:buNone/>
            </a:pPr>
            <a:r>
              <a:rPr lang="en-GB" dirty="0" smtClean="0"/>
              <a:t>MSE(estimator) = Variance(estimator)+bias(estimator)^2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Coefficient of Variation = square root(MSE(estimate)) /(Estimate) * 100.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example, the expression “The </a:t>
            </a:r>
            <a:r>
              <a:rPr lang="en-GB" dirty="0" err="1" smtClean="0"/>
              <a:t>sqrt</a:t>
            </a:r>
            <a:r>
              <a:rPr lang="en-GB" dirty="0" smtClean="0"/>
              <a:t>(MSE) is </a:t>
            </a:r>
            <a:r>
              <a:rPr lang="en-GB" dirty="0"/>
              <a:t>15% of the estimate” is a coefficient of </a:t>
            </a:r>
            <a:r>
              <a:rPr lang="en-GB" dirty="0" smtClean="0"/>
              <a:t>variation and it is a measure of the accuracy of the estimate</a:t>
            </a:r>
            <a:endParaRPr lang="en-GB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292080" y="6381328"/>
            <a:ext cx="3615680" cy="262800"/>
          </a:xfrm>
          <a:prstGeom prst="rect">
            <a:avLst/>
          </a:prstGeom>
        </p:spPr>
        <p:txBody>
          <a:bodyPr/>
          <a:lstStyle/>
          <a:p>
            <a:r>
              <a:rPr lang="nl-BE" dirty="0" err="1" smtClean="0"/>
              <a:t>Title</a:t>
            </a:r>
            <a:r>
              <a:rPr lang="nl-BE" dirty="0" smtClean="0"/>
              <a:t>/date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33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“Statistically sound estimate” 5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It means accurate, with a </a:t>
            </a:r>
            <a:r>
              <a:rPr lang="en-GB" dirty="0" smtClean="0">
                <a:solidFill>
                  <a:srgbClr val="3366FF"/>
                </a:solidFill>
              </a:rPr>
              <a:t>low</a:t>
            </a:r>
            <a:r>
              <a:rPr lang="en-GB" dirty="0" smtClean="0"/>
              <a:t> CV.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When I say low it means that its value should not exceed the 20-30% of the value of the estimate itself.</a:t>
            </a:r>
          </a:p>
          <a:p>
            <a:pPr marL="0" indent="0">
              <a:buNone/>
            </a:pPr>
            <a:r>
              <a:rPr lang="en-GB" dirty="0" smtClean="0"/>
              <a:t>Many Official Statistical Agencies do not publish estimates with CV higher than 20%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5292080" y="6381328"/>
            <a:ext cx="3615680" cy="262800"/>
          </a:xfrm>
          <a:prstGeom prst="rect">
            <a:avLst/>
          </a:prstGeom>
        </p:spPr>
        <p:txBody>
          <a:bodyPr/>
          <a:lstStyle/>
          <a:p>
            <a:r>
              <a:rPr lang="nl-BE" dirty="0" err="1" smtClean="0"/>
              <a:t>Title</a:t>
            </a:r>
            <a:r>
              <a:rPr lang="nl-BE" dirty="0" smtClean="0"/>
              <a:t>/date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119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Example: estimation for domains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3281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Happy Land Food Survey</a:t>
            </a:r>
          </a:p>
          <a:p>
            <a:pPr marL="0" indent="0">
              <a:buNone/>
            </a:pPr>
            <a:r>
              <a:rPr lang="en-US" dirty="0" smtClean="0"/>
              <a:t>Stratified two stage sample survey</a:t>
            </a:r>
          </a:p>
          <a:p>
            <a:pPr marL="0" indent="0">
              <a:buNone/>
            </a:pPr>
            <a:r>
              <a:rPr lang="en-US" dirty="0" smtClean="0"/>
              <a:t> H=5 strata; N=20000 households</a:t>
            </a:r>
          </a:p>
          <a:p>
            <a:pPr marL="0" indent="0">
              <a:buNone/>
            </a:pPr>
            <a:r>
              <a:rPr lang="en-US" dirty="0" smtClean="0"/>
              <a:t> A= 200 villages in HL (clusters)</a:t>
            </a:r>
          </a:p>
          <a:p>
            <a:pPr marL="0" indent="0">
              <a:buNone/>
            </a:pPr>
            <a:r>
              <a:rPr lang="en-US" dirty="0" smtClean="0"/>
              <a:t> a=50 sampled villages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</a:t>
            </a:r>
            <a:r>
              <a:rPr lang="it-IT" dirty="0" smtClean="0"/>
              <a:t>=500 </a:t>
            </a:r>
            <a:r>
              <a:rPr lang="it-IT" dirty="0" err="1" smtClean="0"/>
              <a:t>households</a:t>
            </a:r>
            <a:endParaRPr lang="it-IT" dirty="0" smtClean="0"/>
          </a:p>
          <a:p>
            <a:r>
              <a:rPr lang="it-IT" dirty="0" smtClean="0"/>
              <a:t>Complete </a:t>
            </a:r>
            <a:r>
              <a:rPr lang="it-IT" dirty="0" err="1" smtClean="0"/>
              <a:t>coverage</a:t>
            </a:r>
            <a:r>
              <a:rPr lang="it-IT" dirty="0" smtClean="0"/>
              <a:t> of the target </a:t>
            </a:r>
            <a:r>
              <a:rPr lang="it-IT" dirty="0" err="1" smtClean="0"/>
              <a:t>population</a:t>
            </a:r>
            <a:endParaRPr lang="it-IT" dirty="0" smtClean="0"/>
          </a:p>
          <a:p>
            <a:r>
              <a:rPr lang="it-IT" dirty="0" smtClean="0"/>
              <a:t>Full </a:t>
            </a:r>
            <a:r>
              <a:rPr lang="it-IT" dirty="0" err="1" smtClean="0"/>
              <a:t>response</a:t>
            </a:r>
            <a:r>
              <a:rPr lang="it-IT" dirty="0" smtClean="0"/>
              <a:t> of the </a:t>
            </a:r>
            <a:r>
              <a:rPr lang="it-IT" dirty="0" err="1" smtClean="0"/>
              <a:t>interviewed</a:t>
            </a:r>
            <a:r>
              <a:rPr lang="it-IT" dirty="0" smtClean="0"/>
              <a:t> </a:t>
            </a:r>
            <a:r>
              <a:rPr lang="it-IT" dirty="0" err="1" smtClean="0"/>
              <a:t>households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032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o 1"/>
          <p:cNvSpPr/>
          <p:nvPr/>
        </p:nvSpPr>
        <p:spPr>
          <a:xfrm>
            <a:off x="1211100" y="423358"/>
            <a:ext cx="3472602" cy="112895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Target Population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(households in HL)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Divided into 4 Zones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Processo 2"/>
          <p:cNvSpPr/>
          <p:nvPr/>
        </p:nvSpPr>
        <p:spPr>
          <a:xfrm>
            <a:off x="1222858" y="2356567"/>
            <a:ext cx="1110767" cy="58916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Northern HL</a:t>
            </a:r>
            <a:endParaRPr lang="en-GB" dirty="0"/>
          </a:p>
        </p:txBody>
      </p:sp>
      <p:cxnSp>
        <p:nvCxnSpPr>
          <p:cNvPr id="8" name="Connettore 2 7"/>
          <p:cNvCxnSpPr>
            <a:stCxn id="3" idx="2"/>
          </p:cNvCxnSpPr>
          <p:nvPr/>
        </p:nvCxnSpPr>
        <p:spPr>
          <a:xfrm>
            <a:off x="1778242" y="2945727"/>
            <a:ext cx="0" cy="60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rocesso 8"/>
          <p:cNvSpPr/>
          <p:nvPr/>
        </p:nvSpPr>
        <p:spPr>
          <a:xfrm>
            <a:off x="1222858" y="3598539"/>
            <a:ext cx="1110767" cy="6654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50 villages</a:t>
            </a:r>
            <a:endParaRPr lang="en-GB" dirty="0"/>
          </a:p>
        </p:txBody>
      </p:sp>
      <p:sp>
        <p:nvSpPr>
          <p:cNvPr id="16" name="Processo 15"/>
          <p:cNvSpPr/>
          <p:nvPr/>
        </p:nvSpPr>
        <p:spPr>
          <a:xfrm>
            <a:off x="1134657" y="5025410"/>
            <a:ext cx="1287169" cy="106769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Every village:200 households</a:t>
            </a:r>
            <a:endParaRPr lang="en-GB" dirty="0"/>
          </a:p>
        </p:txBody>
      </p:sp>
      <p:cxnSp>
        <p:nvCxnSpPr>
          <p:cNvPr id="18" name="Connettore 2 17"/>
          <p:cNvCxnSpPr>
            <a:stCxn id="9" idx="2"/>
          </p:cNvCxnSpPr>
          <p:nvPr/>
        </p:nvCxnSpPr>
        <p:spPr>
          <a:xfrm>
            <a:off x="1778242" y="4263977"/>
            <a:ext cx="0" cy="761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o 28"/>
          <p:cNvSpPr/>
          <p:nvPr/>
        </p:nvSpPr>
        <p:spPr>
          <a:xfrm>
            <a:off x="2661133" y="2370701"/>
            <a:ext cx="1110767" cy="58916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Western HL</a:t>
            </a:r>
            <a:endParaRPr lang="en-GB" dirty="0"/>
          </a:p>
        </p:txBody>
      </p:sp>
      <p:sp>
        <p:nvSpPr>
          <p:cNvPr id="30" name="Processo 29"/>
          <p:cNvSpPr/>
          <p:nvPr/>
        </p:nvSpPr>
        <p:spPr>
          <a:xfrm>
            <a:off x="3988283" y="2354109"/>
            <a:ext cx="1110767" cy="58916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Central</a:t>
            </a:r>
          </a:p>
          <a:p>
            <a:pPr algn="ctr"/>
            <a:r>
              <a:rPr lang="en-GB" dirty="0" smtClean="0"/>
              <a:t>HL</a:t>
            </a:r>
            <a:endParaRPr lang="en-GB" dirty="0"/>
          </a:p>
        </p:txBody>
      </p:sp>
      <p:sp>
        <p:nvSpPr>
          <p:cNvPr id="31" name="Processo 30"/>
          <p:cNvSpPr/>
          <p:nvPr/>
        </p:nvSpPr>
        <p:spPr>
          <a:xfrm>
            <a:off x="5331308" y="2354109"/>
            <a:ext cx="1110767" cy="58916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Eastern</a:t>
            </a:r>
          </a:p>
          <a:p>
            <a:pPr algn="ctr"/>
            <a:r>
              <a:rPr lang="en-GB" dirty="0" smtClean="0"/>
              <a:t>HL</a:t>
            </a:r>
            <a:endParaRPr lang="en-GB" dirty="0"/>
          </a:p>
        </p:txBody>
      </p:sp>
      <p:sp>
        <p:nvSpPr>
          <p:cNvPr id="32" name="Processo 31"/>
          <p:cNvSpPr/>
          <p:nvPr/>
        </p:nvSpPr>
        <p:spPr>
          <a:xfrm>
            <a:off x="7071208" y="2354109"/>
            <a:ext cx="1110767" cy="58916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Southern HL</a:t>
            </a:r>
            <a:endParaRPr lang="en-GB" dirty="0"/>
          </a:p>
        </p:txBody>
      </p:sp>
      <p:sp>
        <p:nvSpPr>
          <p:cNvPr id="33" name="Processo 32"/>
          <p:cNvSpPr/>
          <p:nvPr/>
        </p:nvSpPr>
        <p:spPr>
          <a:xfrm>
            <a:off x="2661133" y="3624547"/>
            <a:ext cx="1110767" cy="6654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50 villages</a:t>
            </a:r>
            <a:endParaRPr lang="en-GB" dirty="0"/>
          </a:p>
        </p:txBody>
      </p:sp>
      <p:sp>
        <p:nvSpPr>
          <p:cNvPr id="34" name="Processo 33"/>
          <p:cNvSpPr/>
          <p:nvPr/>
        </p:nvSpPr>
        <p:spPr>
          <a:xfrm>
            <a:off x="3988283" y="3598539"/>
            <a:ext cx="1110767" cy="6654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50 villages</a:t>
            </a:r>
            <a:endParaRPr lang="en-GB" dirty="0"/>
          </a:p>
        </p:txBody>
      </p:sp>
      <p:sp>
        <p:nvSpPr>
          <p:cNvPr id="35" name="Processo 34"/>
          <p:cNvSpPr/>
          <p:nvPr/>
        </p:nvSpPr>
        <p:spPr>
          <a:xfrm>
            <a:off x="5331308" y="3598539"/>
            <a:ext cx="1110767" cy="6654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50 villages</a:t>
            </a:r>
            <a:endParaRPr lang="en-GB" dirty="0"/>
          </a:p>
        </p:txBody>
      </p:sp>
      <p:sp>
        <p:nvSpPr>
          <p:cNvPr id="36" name="Processo 35"/>
          <p:cNvSpPr/>
          <p:nvPr/>
        </p:nvSpPr>
        <p:spPr>
          <a:xfrm>
            <a:off x="7071208" y="3545828"/>
            <a:ext cx="1110767" cy="6654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50 villages</a:t>
            </a:r>
            <a:endParaRPr lang="en-GB" dirty="0"/>
          </a:p>
        </p:txBody>
      </p:sp>
      <p:sp>
        <p:nvSpPr>
          <p:cNvPr id="43" name="Processo 42"/>
          <p:cNvSpPr/>
          <p:nvPr/>
        </p:nvSpPr>
        <p:spPr>
          <a:xfrm>
            <a:off x="2484731" y="5025410"/>
            <a:ext cx="1287169" cy="106769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Every village:200 households</a:t>
            </a:r>
            <a:endParaRPr lang="en-GB" dirty="0"/>
          </a:p>
        </p:txBody>
      </p:sp>
      <p:sp>
        <p:nvSpPr>
          <p:cNvPr id="44" name="Processo 43"/>
          <p:cNvSpPr/>
          <p:nvPr/>
        </p:nvSpPr>
        <p:spPr>
          <a:xfrm>
            <a:off x="3988283" y="5025410"/>
            <a:ext cx="1287169" cy="106769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Every village:200 households</a:t>
            </a:r>
            <a:endParaRPr lang="en-GB" dirty="0"/>
          </a:p>
        </p:txBody>
      </p:sp>
      <p:sp>
        <p:nvSpPr>
          <p:cNvPr id="45" name="Processo 44"/>
          <p:cNvSpPr/>
          <p:nvPr/>
        </p:nvSpPr>
        <p:spPr>
          <a:xfrm>
            <a:off x="5472406" y="5025410"/>
            <a:ext cx="1287169" cy="106769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Every village:200 households</a:t>
            </a:r>
            <a:endParaRPr lang="en-GB" dirty="0"/>
          </a:p>
        </p:txBody>
      </p:sp>
      <p:sp>
        <p:nvSpPr>
          <p:cNvPr id="46" name="Processo 45"/>
          <p:cNvSpPr/>
          <p:nvPr/>
        </p:nvSpPr>
        <p:spPr>
          <a:xfrm>
            <a:off x="7071208" y="5025410"/>
            <a:ext cx="1287169" cy="106769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Every village:200 households</a:t>
            </a:r>
            <a:endParaRPr lang="en-GB" dirty="0"/>
          </a:p>
        </p:txBody>
      </p:sp>
      <p:cxnSp>
        <p:nvCxnSpPr>
          <p:cNvPr id="48" name="Connettore 2 47"/>
          <p:cNvCxnSpPr/>
          <p:nvPr/>
        </p:nvCxnSpPr>
        <p:spPr>
          <a:xfrm>
            <a:off x="3194292" y="3024446"/>
            <a:ext cx="0" cy="60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4521442" y="3002204"/>
            <a:ext cx="0" cy="60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5864467" y="2959861"/>
            <a:ext cx="0" cy="60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>
            <a:off x="7667867" y="2945727"/>
            <a:ext cx="0" cy="600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5890109" y="4263977"/>
            <a:ext cx="0" cy="761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4524859" y="4289985"/>
            <a:ext cx="0" cy="761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3207234" y="4340460"/>
            <a:ext cx="0" cy="761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>
            <a:off x="7667867" y="4263977"/>
            <a:ext cx="0" cy="761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32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o 1"/>
          <p:cNvSpPr/>
          <p:nvPr/>
        </p:nvSpPr>
        <p:spPr>
          <a:xfrm>
            <a:off x="1211100" y="423358"/>
            <a:ext cx="3472602" cy="112895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Sample design and selection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(ultimate sampling units households in HL)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Divided into 4 Strata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Processo 2"/>
          <p:cNvSpPr/>
          <p:nvPr/>
        </p:nvSpPr>
        <p:spPr>
          <a:xfrm>
            <a:off x="873608" y="2383346"/>
            <a:ext cx="1428267" cy="58015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Northern HL</a:t>
            </a:r>
            <a:endParaRPr lang="en-GB" dirty="0"/>
          </a:p>
        </p:txBody>
      </p:sp>
      <p:sp>
        <p:nvSpPr>
          <p:cNvPr id="4" name="Processo 3"/>
          <p:cNvSpPr/>
          <p:nvPr/>
        </p:nvSpPr>
        <p:spPr>
          <a:xfrm>
            <a:off x="2598152" y="2383346"/>
            <a:ext cx="1291223" cy="58015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Central HL</a:t>
            </a:r>
            <a:endParaRPr lang="en-GB" dirty="0"/>
          </a:p>
        </p:txBody>
      </p:sp>
      <p:sp>
        <p:nvSpPr>
          <p:cNvPr id="5" name="Processo 4"/>
          <p:cNvSpPr/>
          <p:nvPr/>
        </p:nvSpPr>
        <p:spPr>
          <a:xfrm>
            <a:off x="4522461" y="2404385"/>
            <a:ext cx="1113164" cy="58015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Eastern HL</a:t>
            </a:r>
            <a:endParaRPr lang="en-GB" dirty="0"/>
          </a:p>
        </p:txBody>
      </p:sp>
      <p:sp>
        <p:nvSpPr>
          <p:cNvPr id="6" name="Processo 5"/>
          <p:cNvSpPr/>
          <p:nvPr/>
        </p:nvSpPr>
        <p:spPr>
          <a:xfrm>
            <a:off x="6218069" y="2404385"/>
            <a:ext cx="1080816" cy="58015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Western HL</a:t>
            </a:r>
            <a:endParaRPr lang="en-GB" dirty="0"/>
          </a:p>
        </p:txBody>
      </p:sp>
      <p:cxnSp>
        <p:nvCxnSpPr>
          <p:cNvPr id="8" name="Connettore 2 7"/>
          <p:cNvCxnSpPr>
            <a:stCxn id="3" idx="2"/>
          </p:cNvCxnSpPr>
          <p:nvPr/>
        </p:nvCxnSpPr>
        <p:spPr>
          <a:xfrm>
            <a:off x="1587742" y="2963503"/>
            <a:ext cx="148138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rocesso 8"/>
          <p:cNvSpPr/>
          <p:nvPr/>
        </p:nvSpPr>
        <p:spPr>
          <a:xfrm>
            <a:off x="873608" y="3606379"/>
            <a:ext cx="1428267" cy="103487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Srs</a:t>
            </a:r>
            <a:r>
              <a:rPr lang="en-GB" dirty="0" smtClean="0"/>
              <a:t>  of 10 clusters  out of</a:t>
            </a:r>
          </a:p>
          <a:p>
            <a:pPr algn="ctr"/>
            <a:r>
              <a:rPr lang="en-GB" dirty="0" smtClean="0"/>
              <a:t>50 clusters </a:t>
            </a:r>
            <a:endParaRPr lang="en-GB" dirty="0"/>
          </a:p>
        </p:txBody>
      </p:sp>
      <p:sp>
        <p:nvSpPr>
          <p:cNvPr id="10" name="Processo 9"/>
          <p:cNvSpPr/>
          <p:nvPr/>
        </p:nvSpPr>
        <p:spPr>
          <a:xfrm>
            <a:off x="2721796" y="3606379"/>
            <a:ext cx="1167579" cy="103487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Srs</a:t>
            </a:r>
            <a:r>
              <a:rPr lang="en-GB" dirty="0" smtClean="0"/>
              <a:t> of 13 clusters out of 50  clusters </a:t>
            </a:r>
            <a:endParaRPr lang="en-GB" dirty="0"/>
          </a:p>
        </p:txBody>
      </p:sp>
      <p:sp>
        <p:nvSpPr>
          <p:cNvPr id="11" name="Processo 10"/>
          <p:cNvSpPr/>
          <p:nvPr/>
        </p:nvSpPr>
        <p:spPr>
          <a:xfrm>
            <a:off x="4591050" y="3606379"/>
            <a:ext cx="1250949" cy="103487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Srs</a:t>
            </a:r>
            <a:r>
              <a:rPr lang="en-GB" dirty="0"/>
              <a:t> </a:t>
            </a:r>
            <a:r>
              <a:rPr lang="en-GB" dirty="0" smtClean="0"/>
              <a:t>of 6 </a:t>
            </a:r>
            <a:r>
              <a:rPr lang="en-GB" dirty="0"/>
              <a:t>clusters out of 50 </a:t>
            </a:r>
            <a:r>
              <a:rPr lang="en-GB" dirty="0" smtClean="0"/>
              <a:t>clusters</a:t>
            </a:r>
            <a:endParaRPr lang="en-GB" dirty="0"/>
          </a:p>
        </p:txBody>
      </p:sp>
      <p:sp>
        <p:nvSpPr>
          <p:cNvPr id="12" name="Processo 11"/>
          <p:cNvSpPr/>
          <p:nvPr/>
        </p:nvSpPr>
        <p:spPr>
          <a:xfrm>
            <a:off x="6230329" y="3606379"/>
            <a:ext cx="1080816" cy="103487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Srs</a:t>
            </a:r>
            <a:r>
              <a:rPr lang="en-GB" dirty="0"/>
              <a:t> of 7</a:t>
            </a:r>
            <a:r>
              <a:rPr lang="en-GB" dirty="0" smtClean="0"/>
              <a:t> </a:t>
            </a:r>
            <a:r>
              <a:rPr lang="en-GB" dirty="0"/>
              <a:t>clusters out of 50 </a:t>
            </a:r>
            <a:r>
              <a:rPr lang="en-GB" dirty="0" smtClean="0"/>
              <a:t>clusters</a:t>
            </a:r>
            <a:endParaRPr lang="en-GB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6854385" y="2918946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5076746" y="2918946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3308705" y="2963503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rocesso 15"/>
          <p:cNvSpPr/>
          <p:nvPr/>
        </p:nvSpPr>
        <p:spPr>
          <a:xfrm>
            <a:off x="873608" y="5387243"/>
            <a:ext cx="1583445" cy="84671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Srs</a:t>
            </a:r>
            <a:r>
              <a:rPr lang="en-GB" dirty="0" smtClean="0"/>
              <a:t> of 10 </a:t>
            </a:r>
            <a:r>
              <a:rPr lang="en-GB" dirty="0" err="1" smtClean="0"/>
              <a:t>hhs</a:t>
            </a:r>
            <a:r>
              <a:rPr lang="en-GB" dirty="0" smtClean="0"/>
              <a:t> out of 200 </a:t>
            </a:r>
            <a:r>
              <a:rPr lang="en-GB" dirty="0" err="1" smtClean="0"/>
              <a:t>hhs</a:t>
            </a:r>
            <a:endParaRPr lang="en-GB" dirty="0"/>
          </a:p>
        </p:txBody>
      </p:sp>
      <p:cxnSp>
        <p:nvCxnSpPr>
          <p:cNvPr id="18" name="Connettore 2 17"/>
          <p:cNvCxnSpPr>
            <a:stCxn id="9" idx="2"/>
          </p:cNvCxnSpPr>
          <p:nvPr/>
        </p:nvCxnSpPr>
        <p:spPr>
          <a:xfrm>
            <a:off x="1587742" y="4641252"/>
            <a:ext cx="148138" cy="716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6854385" y="4542774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5274689" y="4542774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3499205" y="4571888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o 22"/>
          <p:cNvSpPr/>
          <p:nvPr/>
        </p:nvSpPr>
        <p:spPr>
          <a:xfrm>
            <a:off x="2598152" y="5387243"/>
            <a:ext cx="1583445" cy="84671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Srs</a:t>
            </a:r>
            <a:r>
              <a:rPr lang="en-GB" dirty="0"/>
              <a:t> of 10 </a:t>
            </a:r>
            <a:r>
              <a:rPr lang="en-GB" dirty="0" err="1"/>
              <a:t>hhs</a:t>
            </a:r>
            <a:r>
              <a:rPr lang="en-GB" dirty="0"/>
              <a:t> out of 200 </a:t>
            </a:r>
            <a:r>
              <a:rPr lang="en-GB" dirty="0" err="1"/>
              <a:t>hhs</a:t>
            </a:r>
            <a:endParaRPr lang="en-GB" dirty="0"/>
          </a:p>
        </p:txBody>
      </p:sp>
      <p:sp>
        <p:nvSpPr>
          <p:cNvPr id="24" name="Processo 23"/>
          <p:cNvSpPr/>
          <p:nvPr/>
        </p:nvSpPr>
        <p:spPr>
          <a:xfrm>
            <a:off x="4402904" y="5395497"/>
            <a:ext cx="1583445" cy="84671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Srs</a:t>
            </a:r>
            <a:r>
              <a:rPr lang="en-GB" dirty="0"/>
              <a:t> of 10 </a:t>
            </a:r>
            <a:r>
              <a:rPr lang="en-GB" dirty="0" err="1"/>
              <a:t>hhs</a:t>
            </a:r>
            <a:r>
              <a:rPr lang="en-GB" dirty="0"/>
              <a:t> out of 200 </a:t>
            </a:r>
            <a:r>
              <a:rPr lang="en-GB" dirty="0" err="1"/>
              <a:t>hhs</a:t>
            </a:r>
            <a:endParaRPr lang="en-GB" dirty="0"/>
          </a:p>
        </p:txBody>
      </p:sp>
      <p:sp>
        <p:nvSpPr>
          <p:cNvPr id="25" name="Processo 24"/>
          <p:cNvSpPr/>
          <p:nvPr/>
        </p:nvSpPr>
        <p:spPr>
          <a:xfrm>
            <a:off x="6129967" y="5395497"/>
            <a:ext cx="1324796" cy="84671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Srs</a:t>
            </a:r>
            <a:r>
              <a:rPr lang="en-GB" dirty="0"/>
              <a:t> of 10 </a:t>
            </a:r>
            <a:r>
              <a:rPr lang="en-GB" dirty="0" err="1"/>
              <a:t>hhs</a:t>
            </a:r>
            <a:r>
              <a:rPr lang="en-GB" dirty="0"/>
              <a:t> out of 200 </a:t>
            </a:r>
            <a:r>
              <a:rPr lang="en-GB" dirty="0" err="1"/>
              <a:t>hhs</a:t>
            </a:r>
            <a:endParaRPr lang="en-GB" dirty="0"/>
          </a:p>
        </p:txBody>
      </p:sp>
      <p:sp>
        <p:nvSpPr>
          <p:cNvPr id="19" name="Nuvola 18"/>
          <p:cNvSpPr/>
          <p:nvPr/>
        </p:nvSpPr>
        <p:spPr>
          <a:xfrm>
            <a:off x="6129967" y="423358"/>
            <a:ext cx="2414362" cy="178750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stratification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Nuvola 25"/>
          <p:cNvSpPr/>
          <p:nvPr/>
        </p:nvSpPr>
        <p:spPr>
          <a:xfrm>
            <a:off x="0" y="2806704"/>
            <a:ext cx="1865643" cy="112895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st STAGE selection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7" name="Nuvola 26"/>
          <p:cNvSpPr/>
          <p:nvPr/>
        </p:nvSpPr>
        <p:spPr>
          <a:xfrm>
            <a:off x="0" y="4641252"/>
            <a:ext cx="1865643" cy="112895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2</a:t>
            </a:r>
            <a:r>
              <a:rPr lang="en-GB" baseline="30000" dirty="0" smtClean="0">
                <a:solidFill>
                  <a:srgbClr val="FF0000"/>
                </a:solidFill>
              </a:rPr>
              <a:t>nd</a:t>
            </a:r>
            <a:r>
              <a:rPr lang="en-GB" dirty="0" smtClean="0">
                <a:solidFill>
                  <a:srgbClr val="FF0000"/>
                </a:solidFill>
              </a:rPr>
              <a:t> STAGE selection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8" name="Connettore 2 27"/>
          <p:cNvCxnSpPr/>
          <p:nvPr/>
        </p:nvCxnSpPr>
        <p:spPr>
          <a:xfrm>
            <a:off x="1778242" y="4263977"/>
            <a:ext cx="0" cy="761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930642" y="4416377"/>
            <a:ext cx="0" cy="7614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o 29"/>
          <p:cNvSpPr/>
          <p:nvPr/>
        </p:nvSpPr>
        <p:spPr>
          <a:xfrm>
            <a:off x="7463513" y="2403199"/>
            <a:ext cx="1080816" cy="58015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Southern HL</a:t>
            </a:r>
            <a:endParaRPr lang="en-GB" dirty="0"/>
          </a:p>
        </p:txBody>
      </p:sp>
      <p:sp>
        <p:nvSpPr>
          <p:cNvPr id="34" name="Processo 33"/>
          <p:cNvSpPr/>
          <p:nvPr/>
        </p:nvSpPr>
        <p:spPr>
          <a:xfrm>
            <a:off x="7463513" y="3606379"/>
            <a:ext cx="1080816" cy="103487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Srs</a:t>
            </a:r>
            <a:r>
              <a:rPr lang="en-GB" dirty="0"/>
              <a:t> of </a:t>
            </a:r>
            <a:r>
              <a:rPr lang="en-GB" dirty="0" smtClean="0"/>
              <a:t>14 </a:t>
            </a:r>
            <a:r>
              <a:rPr lang="en-GB" dirty="0"/>
              <a:t>clusters out of 50 </a:t>
            </a:r>
            <a:r>
              <a:rPr lang="en-GB" dirty="0" smtClean="0"/>
              <a:t>clusters</a:t>
            </a:r>
            <a:endParaRPr lang="en-GB" dirty="0"/>
          </a:p>
        </p:txBody>
      </p:sp>
      <p:sp>
        <p:nvSpPr>
          <p:cNvPr id="35" name="Processo 34"/>
          <p:cNvSpPr/>
          <p:nvPr/>
        </p:nvSpPr>
        <p:spPr>
          <a:xfrm>
            <a:off x="7463513" y="5395497"/>
            <a:ext cx="1324796" cy="84671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Srs</a:t>
            </a:r>
            <a:r>
              <a:rPr lang="en-GB" dirty="0"/>
              <a:t> of 10 </a:t>
            </a:r>
            <a:r>
              <a:rPr lang="en-GB" dirty="0" err="1"/>
              <a:t>hhs</a:t>
            </a:r>
            <a:r>
              <a:rPr lang="en-GB" dirty="0"/>
              <a:t> out of 200 </a:t>
            </a:r>
            <a:r>
              <a:rPr lang="en-GB" dirty="0" err="1"/>
              <a:t>hhs</a:t>
            </a:r>
            <a:endParaRPr lang="en-GB" dirty="0"/>
          </a:p>
        </p:txBody>
      </p:sp>
      <p:cxnSp>
        <p:nvCxnSpPr>
          <p:cNvPr id="36" name="Connettore 2 35"/>
          <p:cNvCxnSpPr/>
          <p:nvPr/>
        </p:nvCxnSpPr>
        <p:spPr>
          <a:xfrm>
            <a:off x="8054535" y="4617732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8044570" y="2963503"/>
            <a:ext cx="0" cy="815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29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700"/>
            <a:ext cx="9144000" cy="4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9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94" y="219518"/>
            <a:ext cx="6471973" cy="642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5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417" y="799675"/>
            <a:ext cx="7209204" cy="557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9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Probability of inclusion of </a:t>
            </a:r>
            <a:r>
              <a:rPr lang="en-GB" i="1" dirty="0" smtClean="0"/>
              <a:t>k-</a:t>
            </a:r>
            <a:r>
              <a:rPr lang="en-GB" i="1" dirty="0" err="1" smtClean="0"/>
              <a:t>th</a:t>
            </a:r>
            <a:r>
              <a:rPr lang="en-GB" dirty="0" smtClean="0"/>
              <a:t> </a:t>
            </a:r>
            <a:r>
              <a:rPr lang="en-GB" dirty="0" err="1" smtClean="0"/>
              <a:t>hh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I </a:t>
            </a:r>
            <a:r>
              <a:rPr lang="it-IT" dirty="0" err="1" smtClean="0"/>
              <a:t>need</a:t>
            </a:r>
            <a:r>
              <a:rPr lang="it-IT" i="1" dirty="0" smtClean="0"/>
              <a:t>: </a:t>
            </a:r>
            <a:r>
              <a:rPr lang="it-IT" i="1" dirty="0" smtClean="0">
                <a:solidFill>
                  <a:srgbClr val="FF0000"/>
                </a:solidFill>
              </a:rPr>
              <a:t>1/π</a:t>
            </a:r>
            <a:r>
              <a:rPr lang="it-IT" i="1" baseline="-25000" dirty="0" smtClean="0">
                <a:solidFill>
                  <a:srgbClr val="FF0000"/>
                </a:solidFill>
              </a:rPr>
              <a:t>k</a:t>
            </a:r>
            <a:r>
              <a:rPr lang="it-IT" i="1" dirty="0">
                <a:solidFill>
                  <a:srgbClr val="FF0000"/>
                </a:solidFill>
              </a:rPr>
              <a:t>=</a:t>
            </a:r>
            <a:r>
              <a:rPr lang="it-IT" i="1" dirty="0" err="1" smtClean="0">
                <a:solidFill>
                  <a:srgbClr val="FF0000"/>
                </a:solidFill>
              </a:rPr>
              <a:t>a</a:t>
            </a:r>
            <a:r>
              <a:rPr lang="it-IT" i="1" baseline="-25000" dirty="0" err="1" smtClean="0">
                <a:solidFill>
                  <a:srgbClr val="FF0000"/>
                </a:solidFill>
              </a:rPr>
              <a:t>k</a:t>
            </a:r>
            <a:r>
              <a:rPr lang="it-IT" i="1" baseline="-25000" dirty="0">
                <a:solidFill>
                  <a:srgbClr val="FF0000"/>
                </a:solidFill>
              </a:rPr>
              <a:t> </a:t>
            </a:r>
            <a:endParaRPr lang="it-IT" i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S</a:t>
            </a:r>
            <a:r>
              <a:rPr lang="en-GB" dirty="0" err="1" smtClean="0">
                <a:solidFill>
                  <a:srgbClr val="FF0000"/>
                </a:solidFill>
              </a:rPr>
              <a:t>ampling</a:t>
            </a:r>
            <a:r>
              <a:rPr lang="en-GB" dirty="0" smtClean="0">
                <a:solidFill>
                  <a:srgbClr val="FF0000"/>
                </a:solidFill>
              </a:rPr>
              <a:t> weight </a:t>
            </a:r>
            <a:r>
              <a:rPr lang="en-GB" dirty="0" smtClean="0"/>
              <a:t>for the </a:t>
            </a:r>
            <a:r>
              <a:rPr lang="en-GB" i="1" dirty="0" smtClean="0"/>
              <a:t>k-</a:t>
            </a:r>
            <a:r>
              <a:rPr lang="en-GB" i="1" dirty="0" err="1" smtClean="0"/>
              <a:t>th</a:t>
            </a:r>
            <a:r>
              <a:rPr lang="en-GB" i="1" dirty="0" smtClean="0"/>
              <a:t> </a:t>
            </a:r>
            <a:r>
              <a:rPr lang="en-GB" dirty="0" smtClean="0"/>
              <a:t>household</a:t>
            </a:r>
          </a:p>
          <a:p>
            <a:pPr marL="0" indent="0">
              <a:buNone/>
            </a:pPr>
            <a:r>
              <a:rPr lang="it-IT" i="1" dirty="0" smtClean="0"/>
              <a:t>π</a:t>
            </a:r>
            <a:r>
              <a:rPr lang="it-IT" i="1" baseline="-25000" dirty="0" smtClean="0"/>
              <a:t>k</a:t>
            </a:r>
            <a:r>
              <a:rPr lang="it-IT" i="1" dirty="0" smtClean="0"/>
              <a:t>= π</a:t>
            </a:r>
            <a:r>
              <a:rPr lang="it-IT" i="1" baseline="-25000" dirty="0" smtClean="0"/>
              <a:t>hi </a:t>
            </a:r>
            <a:r>
              <a:rPr lang="it-IT" dirty="0" smtClean="0"/>
              <a:t>x</a:t>
            </a:r>
            <a:r>
              <a:rPr lang="it-IT" i="1" dirty="0" smtClean="0"/>
              <a:t> π</a:t>
            </a:r>
            <a:r>
              <a:rPr lang="it-IT" i="1" baseline="-25000" dirty="0" err="1" smtClean="0"/>
              <a:t>hk|i</a:t>
            </a:r>
            <a:endParaRPr lang="it-IT" i="1" baseline="-25000" dirty="0" smtClean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π</a:t>
            </a:r>
            <a:r>
              <a:rPr lang="it-IT" i="1" baseline="-25000" dirty="0" smtClean="0"/>
              <a:t>hi  </a:t>
            </a:r>
          </a:p>
          <a:p>
            <a:pPr marL="0" indent="0">
              <a:buNone/>
            </a:pPr>
            <a:r>
              <a:rPr lang="it-IT" dirty="0" err="1" smtClean="0"/>
              <a:t>probability</a:t>
            </a:r>
            <a:r>
              <a:rPr lang="it-IT" dirty="0" smtClean="0"/>
              <a:t> of </a:t>
            </a:r>
            <a:r>
              <a:rPr lang="it-IT" dirty="0" err="1" smtClean="0"/>
              <a:t>inclusion</a:t>
            </a:r>
            <a:r>
              <a:rPr lang="it-IT" dirty="0" smtClean="0"/>
              <a:t> of the </a:t>
            </a:r>
            <a:r>
              <a:rPr lang="it-IT" dirty="0" err="1" smtClean="0"/>
              <a:t>village</a:t>
            </a:r>
            <a:r>
              <a:rPr lang="it-IT" dirty="0" smtClean="0"/>
              <a:t> (</a:t>
            </a:r>
            <a:r>
              <a:rPr lang="it-IT" i="1" dirty="0" smtClean="0"/>
              <a:t>h-</a:t>
            </a:r>
            <a:r>
              <a:rPr lang="it-IT" i="1" dirty="0" err="1" smtClean="0"/>
              <a:t>th</a:t>
            </a:r>
            <a:r>
              <a:rPr lang="it-IT" i="1" dirty="0" smtClean="0"/>
              <a:t> </a:t>
            </a:r>
            <a:r>
              <a:rPr lang="it-IT" dirty="0" err="1" smtClean="0"/>
              <a:t>stratum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i="1" dirty="0" smtClean="0"/>
              <a:t>π</a:t>
            </a:r>
            <a:r>
              <a:rPr lang="it-IT" i="1" baseline="-25000" dirty="0" err="1" smtClean="0"/>
              <a:t>hk</a:t>
            </a:r>
            <a:r>
              <a:rPr lang="it-IT" i="1" baseline="-25000" dirty="0" err="1"/>
              <a:t>|</a:t>
            </a:r>
            <a:r>
              <a:rPr lang="it-IT" i="1" baseline="-25000" dirty="0" err="1" smtClean="0"/>
              <a:t>i</a:t>
            </a:r>
            <a:r>
              <a:rPr lang="it-IT" i="1" dirty="0" smtClean="0"/>
              <a:t> </a:t>
            </a:r>
          </a:p>
          <a:p>
            <a:pPr marL="0" indent="0">
              <a:buNone/>
            </a:pPr>
            <a:r>
              <a:rPr lang="it-IT" dirty="0" err="1" smtClean="0"/>
              <a:t>probability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/>
              <a:t>inclusion</a:t>
            </a:r>
            <a:r>
              <a:rPr lang="it-IT" dirty="0"/>
              <a:t> of the </a:t>
            </a:r>
            <a:r>
              <a:rPr lang="it-IT" dirty="0" err="1" smtClean="0"/>
              <a:t>household</a:t>
            </a:r>
            <a:r>
              <a:rPr lang="it-IT" dirty="0" smtClean="0"/>
              <a:t>, </a:t>
            </a:r>
            <a:r>
              <a:rPr lang="it-IT" dirty="0" err="1" smtClean="0"/>
              <a:t>given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i="1" dirty="0" smtClean="0"/>
              <a:t>i-</a:t>
            </a:r>
            <a:r>
              <a:rPr lang="it-IT" i="1" dirty="0" err="1" smtClean="0"/>
              <a:t>th</a:t>
            </a:r>
            <a:r>
              <a:rPr lang="it-IT" i="1" dirty="0" smtClean="0"/>
              <a:t> </a:t>
            </a:r>
            <a:r>
              <a:rPr lang="it-IT" dirty="0" err="1" smtClean="0"/>
              <a:t>village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included</a:t>
            </a:r>
            <a:r>
              <a:rPr lang="it-IT" dirty="0" smtClean="0"/>
              <a:t>  (</a:t>
            </a:r>
            <a:r>
              <a:rPr lang="it-IT" i="1" dirty="0" smtClean="0"/>
              <a:t>h</a:t>
            </a:r>
            <a:r>
              <a:rPr lang="it-IT" i="1" dirty="0"/>
              <a:t>-</a:t>
            </a:r>
            <a:r>
              <a:rPr lang="it-IT" i="1" dirty="0" err="1"/>
              <a:t>th</a:t>
            </a:r>
            <a:r>
              <a:rPr lang="it-IT" i="1" dirty="0"/>
              <a:t> </a:t>
            </a:r>
            <a:r>
              <a:rPr lang="it-IT" dirty="0" err="1" smtClean="0"/>
              <a:t>stratum</a:t>
            </a:r>
            <a:r>
              <a:rPr lang="it-IT" dirty="0" smtClean="0"/>
              <a:t>)</a:t>
            </a:r>
            <a:endParaRPr lang="it-IT" dirty="0"/>
          </a:p>
          <a:p>
            <a:endParaRPr lang="it-IT" i="1" baseline="-25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93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# Package "</a:t>
            </a:r>
            <a:r>
              <a:rPr lang="it-IT" dirty="0" err="1"/>
              <a:t>laeken</a:t>
            </a:r>
            <a:r>
              <a:rPr lang="it-IT" dirty="0"/>
              <a:t>"</a:t>
            </a:r>
            <a:br>
              <a:rPr lang="it-IT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# Package "</a:t>
            </a:r>
            <a:r>
              <a:rPr lang="it-IT" dirty="0" err="1"/>
              <a:t>laeken</a:t>
            </a:r>
            <a:r>
              <a:rPr lang="it-IT" dirty="0"/>
              <a:t>"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# </a:t>
            </a:r>
            <a:r>
              <a:rPr lang="it-IT" dirty="0" err="1"/>
              <a:t>Estimation</a:t>
            </a:r>
            <a:r>
              <a:rPr lang="it-IT" dirty="0"/>
              <a:t> of </a:t>
            </a:r>
            <a:r>
              <a:rPr lang="it-IT" dirty="0" err="1"/>
              <a:t>Laeken</a:t>
            </a:r>
            <a:r>
              <a:rPr lang="it-IT" dirty="0"/>
              <a:t> </a:t>
            </a:r>
            <a:r>
              <a:rPr lang="it-IT" dirty="0" err="1"/>
              <a:t>indicators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synthetic</a:t>
            </a:r>
            <a:r>
              <a:rPr lang="it-IT" dirty="0"/>
              <a:t> EU-SILC data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# </a:t>
            </a:r>
            <a:r>
              <a:rPr lang="it-IT" dirty="0" err="1"/>
              <a:t>description</a:t>
            </a:r>
            <a:r>
              <a:rPr lang="it-IT" dirty="0"/>
              <a:t> of the EU-SILC </a:t>
            </a:r>
            <a:r>
              <a:rPr lang="it-IT" dirty="0" err="1"/>
              <a:t>survey</a:t>
            </a:r>
            <a:r>
              <a:rPr lang="it-IT" dirty="0"/>
              <a:t>:</a:t>
            </a:r>
          </a:p>
          <a:p>
            <a:r>
              <a:rPr lang="it-IT" dirty="0"/>
              <a:t># http://</a:t>
            </a:r>
            <a:r>
              <a:rPr lang="it-IT" dirty="0" err="1"/>
              <a:t>ec.europa.eu</a:t>
            </a:r>
            <a:r>
              <a:rPr lang="it-IT" dirty="0"/>
              <a:t>/</a:t>
            </a:r>
            <a:r>
              <a:rPr lang="it-IT" dirty="0" err="1"/>
              <a:t>eurostat</a:t>
            </a:r>
            <a:r>
              <a:rPr lang="it-IT" dirty="0"/>
              <a:t>/web/</a:t>
            </a:r>
            <a:r>
              <a:rPr lang="it-IT" dirty="0" err="1"/>
              <a:t>microdata</a:t>
            </a:r>
            <a:r>
              <a:rPr lang="it-IT" dirty="0"/>
              <a:t>/</a:t>
            </a:r>
            <a:r>
              <a:rPr lang="it-IT" dirty="0" err="1"/>
              <a:t>european</a:t>
            </a:r>
            <a:r>
              <a:rPr lang="it-IT" dirty="0"/>
              <a:t>-union-</a:t>
            </a:r>
            <a:r>
              <a:rPr lang="it-IT" dirty="0" err="1"/>
              <a:t>statistics</a:t>
            </a:r>
            <a:r>
              <a:rPr lang="it-IT" dirty="0"/>
              <a:t>-on-</a:t>
            </a:r>
            <a:r>
              <a:rPr lang="it-IT" dirty="0" err="1"/>
              <a:t>income</a:t>
            </a:r>
            <a:r>
              <a:rPr lang="it-IT" dirty="0"/>
              <a:t>-and-living-</a:t>
            </a:r>
            <a:r>
              <a:rPr lang="it-IT" dirty="0" err="1"/>
              <a:t>conditions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dirty="0"/>
              <a:t># </a:t>
            </a:r>
            <a:r>
              <a:rPr lang="it-IT" dirty="0" err="1"/>
              <a:t>load</a:t>
            </a:r>
            <a:r>
              <a:rPr lang="it-IT" dirty="0"/>
              <a:t> the </a:t>
            </a:r>
            <a:r>
              <a:rPr lang="it-IT" dirty="0" err="1"/>
              <a:t>library</a:t>
            </a:r>
            <a:r>
              <a:rPr lang="it-IT" dirty="0"/>
              <a:t> (</a:t>
            </a:r>
            <a:r>
              <a:rPr lang="it-IT" dirty="0" err="1"/>
              <a:t>necessary</a:t>
            </a:r>
            <a:r>
              <a:rPr lang="it-IT" dirty="0"/>
              <a:t> to </a:t>
            </a:r>
            <a:r>
              <a:rPr lang="it-IT" dirty="0" err="1"/>
              <a:t>install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in </a:t>
            </a:r>
            <a:r>
              <a:rPr lang="it-IT" dirty="0" err="1"/>
              <a:t>R</a:t>
            </a:r>
            <a:r>
              <a:rPr lang="it-IT" dirty="0"/>
              <a:t> the first time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)</a:t>
            </a:r>
          </a:p>
          <a:p>
            <a:r>
              <a:rPr lang="it-IT" dirty="0" err="1"/>
              <a:t>library</a:t>
            </a:r>
            <a:r>
              <a:rPr lang="it-IT" dirty="0"/>
              <a:t>(</a:t>
            </a:r>
            <a:r>
              <a:rPr lang="it-IT" dirty="0" err="1"/>
              <a:t>laeken</a:t>
            </a:r>
            <a:r>
              <a:rPr lang="it-IT" dirty="0"/>
              <a:t>)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#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synthetic</a:t>
            </a:r>
            <a:r>
              <a:rPr lang="it-IT" dirty="0"/>
              <a:t> </a:t>
            </a:r>
            <a:r>
              <a:rPr lang="it-IT" dirty="0" err="1"/>
              <a:t>Austrian</a:t>
            </a:r>
            <a:r>
              <a:rPr lang="it-IT" dirty="0"/>
              <a:t> EU-SILC data</a:t>
            </a:r>
          </a:p>
          <a:p>
            <a:r>
              <a:rPr lang="it-IT" dirty="0"/>
              <a:t>data(</a:t>
            </a:r>
            <a:r>
              <a:rPr lang="it-IT" dirty="0" err="1"/>
              <a:t>eusilc</a:t>
            </a:r>
            <a:r>
              <a:rPr lang="it-IT" dirty="0"/>
              <a:t>)</a:t>
            </a:r>
          </a:p>
          <a:p>
            <a:r>
              <a:rPr lang="it-IT" dirty="0" err="1"/>
              <a:t>dim</a:t>
            </a:r>
            <a:r>
              <a:rPr lang="it-IT" dirty="0"/>
              <a:t>(</a:t>
            </a:r>
            <a:r>
              <a:rPr lang="it-IT" dirty="0" err="1"/>
              <a:t>eusilc</a:t>
            </a:r>
            <a:r>
              <a:rPr lang="it-IT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24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875</Words>
  <Application>Microsoft Macintosh PowerPoint</Application>
  <PresentationFormat>Presentazione su schermo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Jean Monnet Chair  Small Area Methods for Monitoring of Poverty and Living conditions in EU (SAMPL-EU)  </vt:lpstr>
      <vt:lpstr>Example: estimation for domains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Probability of inclusion of k-th hh</vt:lpstr>
      <vt:lpstr># Package "laeken" </vt:lpstr>
      <vt:lpstr># Package "laeken" </vt:lpstr>
      <vt:lpstr># Package "laeken" </vt:lpstr>
      <vt:lpstr># Package "laeken" </vt:lpstr>
      <vt:lpstr>“Statistically sound estimate” 1</vt:lpstr>
      <vt:lpstr>“Statistically sound estimate” 2</vt:lpstr>
      <vt:lpstr>“Statistically sound estimate” 3</vt:lpstr>
      <vt:lpstr>“Statistically sound estimate” 3</vt:lpstr>
      <vt:lpstr>“Statistically sound estimate” 4</vt:lpstr>
      <vt:lpstr>“Statistically sound estimate”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Laeken Indicators</dc:title>
  <dc:creator>dip stamat</dc:creator>
  <cp:lastModifiedBy>dip stamat</cp:lastModifiedBy>
  <cp:revision>17</cp:revision>
  <dcterms:created xsi:type="dcterms:W3CDTF">2015-11-19T09:09:16Z</dcterms:created>
  <dcterms:modified xsi:type="dcterms:W3CDTF">2016-11-10T11:16:40Z</dcterms:modified>
</cp:coreProperties>
</file>