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4" r:id="rId2"/>
    <p:sldId id="382" r:id="rId3"/>
    <p:sldId id="377" r:id="rId4"/>
    <p:sldId id="637" r:id="rId5"/>
    <p:sldId id="654" r:id="rId6"/>
    <p:sldId id="511" r:id="rId7"/>
    <p:sldId id="650" r:id="rId8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57E57-DE01-42C4-A885-0C9363567351}" type="datetimeFigureOut">
              <a:rPr lang="it-IT" smtClean="0"/>
              <a:t>11/11/2017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59504-A17B-45E7-829C-B1F4CA5A1D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021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50296F-0F5F-41A0-B125-BF237DBB050D}" type="datetimeFigureOut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en-US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73CF16-C83B-411C-963F-A2FB99F50FC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56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73CF16-C83B-411C-963F-A2FB99F50FC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57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526179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817314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1885594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2963496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958410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4156419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4F93F-B9A3-44DD-A988-DE1426414AF8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BACFD-88B6-456C-90FF-F4BE2D240FB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3D8B-2019-4D33-ABE9-38919874473B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F7F0-4841-4BA8-A8F0-684BED5B911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1CBEE-BEE1-45FB-B3FD-202B7A446569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C03D0-87F5-4AFD-BD23-7D283DD1B8B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61F0F-043B-4486-9E1C-6D0F546E48DA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1681A-06DD-45F8-8EF1-22C38B11F1F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06DF8-277E-46E9-9C04-3E75E29E49CB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8AED3-8E0A-40ED-AC56-DD9999041A9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6F838-5A17-4018-AD9E-B04AF50A9512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39048-1906-4036-B39D-10F4FFA3C8B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5A999-71B0-40A8-BF90-F4EB1BBDDA82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D3800-B29D-4C11-8B03-69158A98AA6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EE78B-3E29-43F2-93D1-67B40CE2129A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006B4-7176-4077-BD8D-2AD9AF81F1E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BF71F-9B03-49A9-8FDC-4DA5157FE6DC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DEEBA-1CFF-4DCD-AF9E-15C0B0E3CD4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1E8ED-0860-4852-B334-446D7FF775AC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C00F9-C33B-440E-9C28-5BB1335212F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174DC-D6E5-46CB-B44D-B228B650B56D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652C2-0373-4A5B-93EE-21315D638FD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CC5AD8-0273-4EE2-A9F7-DF925A103B4E}" type="datetime1">
              <a:rPr lang="en-US"/>
              <a:pPr>
                <a:defRPr/>
              </a:pPr>
              <a:t>11/11/2017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2C323-47FC-4A01-8F22-B146FC88B0D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dictionary.com/definition/flow.html" TargetMode="External"/><Relationship Id="rId7" Type="http://schemas.openxmlformats.org/officeDocument/2006/relationships/hyperlink" Target="http://www.businessdictionary.com/definition/land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businessdictionary.com/definition/capital.html" TargetMode="External"/><Relationship Id="rId5" Type="http://schemas.openxmlformats.org/officeDocument/2006/relationships/hyperlink" Target="http://www.businessdictionary.com/definition/work.html" TargetMode="External"/><Relationship Id="rId4" Type="http://schemas.openxmlformats.org/officeDocument/2006/relationships/hyperlink" Target="http://www.businessdictionary.com/definition/cash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200800" cy="194421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sz="3000" b="1" dirty="0" smtClean="0">
                <a:solidFill>
                  <a:srgbClr val="0070C0"/>
                </a:solidFill>
              </a:rPr>
              <a:t>Income</a:t>
            </a:r>
            <a:r>
              <a:rPr lang="en-US" sz="3000" b="1" dirty="0">
                <a:solidFill>
                  <a:srgbClr val="0070C0"/>
                </a:solidFill>
              </a:rPr>
              <a:t>, </a:t>
            </a:r>
            <a:r>
              <a:rPr lang="en-US" sz="3000" b="1" dirty="0" smtClean="0">
                <a:solidFill>
                  <a:srgbClr val="0070C0"/>
                </a:solidFill>
              </a:rPr>
              <a:t>Consumption and Poverty in </a:t>
            </a:r>
          </a:p>
          <a:p>
            <a:pPr>
              <a:spcBef>
                <a:spcPts val="0"/>
              </a:spcBef>
            </a:pPr>
            <a:r>
              <a:rPr lang="en-US" sz="3000" b="1" dirty="0" smtClean="0">
                <a:solidFill>
                  <a:srgbClr val="0070C0"/>
                </a:solidFill>
              </a:rPr>
              <a:t>the </a:t>
            </a:r>
            <a:r>
              <a:rPr lang="en-US" sz="3000" b="1" dirty="0">
                <a:solidFill>
                  <a:srgbClr val="0070C0"/>
                </a:solidFill>
              </a:rPr>
              <a:t>European Statistical </a:t>
            </a:r>
            <a:r>
              <a:rPr lang="en-US" sz="3000" b="1" dirty="0" smtClean="0">
                <a:solidFill>
                  <a:srgbClr val="0070C0"/>
                </a:solidFill>
              </a:rPr>
              <a:t>System</a:t>
            </a:r>
            <a:endParaRPr lang="en-US" sz="3000" b="1" dirty="0" smtClean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endParaRPr lang="it-IT" sz="2800" dirty="0">
              <a:solidFill>
                <a:srgbClr val="0070C0"/>
              </a:solidFill>
            </a:endParaRPr>
          </a:p>
          <a:p>
            <a:r>
              <a:rPr lang="it-IT" sz="2600" dirty="0" smtClean="0">
                <a:solidFill>
                  <a:schemeClr val="tx1"/>
                </a:solidFill>
              </a:rPr>
              <a:t>II.1 Statistical Information System for </a:t>
            </a:r>
            <a:r>
              <a:rPr lang="it-IT" sz="2600" dirty="0" err="1" smtClean="0">
                <a:solidFill>
                  <a:schemeClr val="tx1"/>
                </a:solidFill>
              </a:rPr>
              <a:t>Poverty</a:t>
            </a:r>
            <a:r>
              <a:rPr lang="it-IT" sz="2600" dirty="0">
                <a:solidFill>
                  <a:schemeClr val="tx1"/>
                </a:solidFill>
              </a:rPr>
              <a:t> </a:t>
            </a:r>
            <a:endParaRPr lang="it-IT" sz="2600" dirty="0" smtClean="0">
              <a:solidFill>
                <a:schemeClr val="tx1"/>
              </a:solidFill>
            </a:endParaRPr>
          </a:p>
          <a:p>
            <a:r>
              <a:rPr lang="it-IT" sz="2100" dirty="0" err="1" smtClean="0">
                <a:solidFill>
                  <a:schemeClr val="tx1"/>
                </a:solidFill>
              </a:rPr>
              <a:t>Definitions</a:t>
            </a:r>
            <a:r>
              <a:rPr lang="it-IT" sz="2100" dirty="0" smtClean="0">
                <a:solidFill>
                  <a:schemeClr val="tx1"/>
                </a:solidFill>
              </a:rPr>
              <a:t> </a:t>
            </a:r>
            <a:r>
              <a:rPr lang="it-IT" sz="2100" dirty="0" smtClean="0">
                <a:solidFill>
                  <a:schemeClr val="tx1"/>
                </a:solidFill>
              </a:rPr>
              <a:t>of </a:t>
            </a:r>
            <a:r>
              <a:rPr lang="it-IT" sz="2100" dirty="0" err="1" smtClean="0">
                <a:solidFill>
                  <a:schemeClr val="tx1"/>
                </a:solidFill>
              </a:rPr>
              <a:t>variables</a:t>
            </a:r>
            <a:r>
              <a:rPr lang="it-IT" sz="2100" dirty="0" smtClean="0">
                <a:solidFill>
                  <a:schemeClr val="tx1"/>
                </a:solidFill>
              </a:rPr>
              <a:t> and </a:t>
            </a:r>
            <a:r>
              <a:rPr lang="it-IT" sz="2100" dirty="0" err="1" smtClean="0">
                <a:solidFill>
                  <a:schemeClr val="tx1"/>
                </a:solidFill>
              </a:rPr>
              <a:t>sources</a:t>
            </a:r>
            <a:r>
              <a:rPr lang="it-IT" sz="2100" dirty="0" smtClean="0">
                <a:solidFill>
                  <a:schemeClr val="tx1"/>
                </a:solidFill>
              </a:rPr>
              <a:t> of data</a:t>
            </a:r>
          </a:p>
          <a:p>
            <a:endParaRPr lang="it-IT" sz="19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7" y="135736"/>
            <a:ext cx="1656183" cy="844991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483768" y="135736"/>
            <a:ext cx="489654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sz="3600" dirty="0">
                <a:solidFill>
                  <a:srgbClr val="0070C0"/>
                </a:solidFill>
              </a:rPr>
              <a:t>Jean </a:t>
            </a:r>
            <a:r>
              <a:rPr lang="it-IT" sz="3600" dirty="0" err="1">
                <a:solidFill>
                  <a:srgbClr val="0070C0"/>
                </a:solidFill>
              </a:rPr>
              <a:t>Monnet</a:t>
            </a:r>
            <a:r>
              <a:rPr lang="it-IT" sz="3600" dirty="0">
                <a:solidFill>
                  <a:srgbClr val="0070C0"/>
                </a:solidFill>
              </a:rPr>
              <a:t> Chair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579659" y="5237157"/>
            <a:ext cx="17641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>
                <a:latin typeface="+mn-lt"/>
              </a:rPr>
              <a:t>Luigi Biggeri</a:t>
            </a:r>
          </a:p>
          <a:p>
            <a:endParaRPr lang="it-IT" sz="2200" dirty="0">
              <a:latin typeface="+mn-lt"/>
            </a:endParaRPr>
          </a:p>
          <a:p>
            <a:r>
              <a:rPr lang="it-IT" sz="2200" dirty="0" smtClean="0">
                <a:latin typeface="+mn-lt"/>
              </a:rPr>
              <a:t>2017-2018</a:t>
            </a:r>
            <a:endParaRPr lang="it-IT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459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2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358775" y="119063"/>
            <a:ext cx="792162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2800" b="1" dirty="0">
                <a:solidFill>
                  <a:srgbClr val="0070C0"/>
                </a:solidFill>
              </a:rPr>
              <a:t>Outline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76263" y="2276872"/>
            <a:ext cx="7704137" cy="29238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marL="457200" indent="-457200" fontAlgn="auto">
              <a:spcBef>
                <a:spcPct val="5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it-IT" sz="2800" dirty="0" smtClean="0">
                <a:solidFill>
                  <a:srgbClr val="0070C0"/>
                </a:solidFill>
                <a:latin typeface="+mn-lt"/>
                <a:cs typeface="+mn-cs"/>
              </a:rPr>
              <a:t>Statistical information system for poverty</a:t>
            </a:r>
          </a:p>
          <a:p>
            <a:pPr marL="457200" indent="-457200" fontAlgn="auto">
              <a:spcBef>
                <a:spcPct val="5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it-IT" sz="2800" dirty="0" smtClean="0">
                <a:solidFill>
                  <a:srgbClr val="0070C0"/>
                </a:solidFill>
                <a:latin typeface="+mn-lt"/>
                <a:cs typeface="+mn-cs"/>
              </a:rPr>
              <a:t>Definitions and measures </a:t>
            </a:r>
          </a:p>
          <a:p>
            <a:pPr marL="457200" indent="-457200" fontAlgn="auto">
              <a:spcBef>
                <a:spcPct val="5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it-IT" sz="2800" dirty="0" smtClean="0">
                <a:solidFill>
                  <a:srgbClr val="0070C0"/>
                </a:solidFill>
                <a:latin typeface="+mn-lt"/>
                <a:cs typeface="+mn-cs"/>
              </a:rPr>
              <a:t>Sources of data and indicators 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it-IT" altLang="it-IT" sz="2400" dirty="0" smtClean="0">
              <a:latin typeface="+mn-lt"/>
              <a:cs typeface="+mn-cs"/>
            </a:endParaRP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altLang="it-IT" sz="2400" dirty="0">
              <a:latin typeface="+mn-lt"/>
              <a:cs typeface="+mn-cs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4CCA4-9681-42B7-BE95-D245E7B4B0E0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2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Line 2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79388" y="119063"/>
            <a:ext cx="8640762" cy="5238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1 Statistical </a:t>
            </a:r>
            <a:r>
              <a:rPr lang="en-US" sz="2800" b="1" dirty="0">
                <a:solidFill>
                  <a:srgbClr val="0070C0"/>
                </a:solidFill>
              </a:rPr>
              <a:t>i</a:t>
            </a:r>
            <a:r>
              <a:rPr lang="en-US" sz="2800" b="1" dirty="0" smtClean="0">
                <a:solidFill>
                  <a:srgbClr val="0070C0"/>
                </a:solidFill>
              </a:rPr>
              <a:t>nformation systems for poverty 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0AC20-8CE7-49A1-964C-191DCE59AE2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CasellaDiTesto 2"/>
          <p:cNvSpPr txBox="1"/>
          <p:nvPr/>
        </p:nvSpPr>
        <p:spPr>
          <a:xfrm>
            <a:off x="575333" y="1130233"/>
            <a:ext cx="78488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70C0"/>
                </a:solidFill>
                <a:latin typeface="+mn-lt"/>
              </a:rPr>
              <a:t>Design of policy intervention in the field of poverty and living conditions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+mn-lt"/>
              </a:rPr>
              <a:t> different targets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+mn-lt"/>
              </a:rPr>
              <a:t>different territorial levels: international, national and local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+mn-lt"/>
              </a:rPr>
              <a:t>related to the economics systems (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macro level</a:t>
            </a:r>
            <a:r>
              <a:rPr lang="en-US" sz="2000" dirty="0" smtClean="0">
                <a:latin typeface="+mn-lt"/>
              </a:rPr>
              <a:t>) or to families and individuals (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micro level</a:t>
            </a:r>
            <a:r>
              <a:rPr lang="en-US" sz="2000" dirty="0" smtClean="0">
                <a:latin typeface="+mn-lt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+mn-lt"/>
              </a:rPr>
              <a:t>Implementation of 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specific</a:t>
            </a:r>
            <a:r>
              <a:rPr lang="en-US" sz="2000" dirty="0" smtClean="0">
                <a:latin typeface="+mn-lt"/>
              </a:rPr>
              <a:t> pertinent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Statistical Information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System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for poverty analysis and </a:t>
            </a:r>
            <a:r>
              <a:rPr lang="en-US" sz="2000" dirty="0" smtClean="0">
                <a:latin typeface="+mn-lt"/>
              </a:rPr>
              <a:t>policies (it is not available at all level)</a:t>
            </a:r>
            <a:endParaRPr lang="en-US" sz="2000" dirty="0" smtClean="0">
              <a:latin typeface="+mn-lt"/>
            </a:endParaRPr>
          </a:p>
          <a:p>
            <a:endParaRPr lang="en-US" sz="2000" dirty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+mn-lt"/>
              </a:rPr>
              <a:t>At least, need </a:t>
            </a:r>
            <a:r>
              <a:rPr lang="en-US" sz="2000" dirty="0" smtClean="0">
                <a:latin typeface="+mn-lt"/>
              </a:rPr>
              <a:t>for </a:t>
            </a:r>
            <a:r>
              <a:rPr lang="en-US" sz="2000" dirty="0">
                <a:latin typeface="+mn-lt"/>
              </a:rPr>
              <a:t>a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coherent system  of statistical information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and set of indicators </a:t>
            </a:r>
            <a:r>
              <a:rPr lang="en-US" sz="2000" dirty="0" smtClean="0">
                <a:latin typeface="+mn-lt"/>
              </a:rPr>
              <a:t>at </a:t>
            </a:r>
            <a:r>
              <a:rPr lang="en-US" sz="2000" dirty="0" smtClean="0">
                <a:latin typeface="+mn-lt"/>
              </a:rPr>
              <a:t>different levels: international, national and local </a:t>
            </a:r>
            <a:r>
              <a:rPr lang="en-US" sz="2000" dirty="0" smtClean="0">
                <a:latin typeface="+mn-lt"/>
              </a:rPr>
              <a:t>(and </a:t>
            </a:r>
            <a:r>
              <a:rPr lang="en-US" sz="2000" dirty="0" smtClean="0">
                <a:latin typeface="+mn-lt"/>
              </a:rPr>
              <a:t>also at macro and </a:t>
            </a:r>
            <a:r>
              <a:rPr lang="en-US" sz="2000" dirty="0" smtClean="0">
                <a:latin typeface="+mn-lt"/>
              </a:rPr>
              <a:t>micro) </a:t>
            </a:r>
            <a:r>
              <a:rPr lang="en-US" sz="2000" dirty="0" smtClean="0">
                <a:latin typeface="+mn-lt"/>
              </a:rPr>
              <a:t>level</a:t>
            </a:r>
          </a:p>
          <a:p>
            <a:r>
              <a:rPr lang="en-US" sz="2000" dirty="0" smtClean="0">
                <a:latin typeface="+mn-lt"/>
              </a:rPr>
              <a:t>	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+mn-lt"/>
              </a:rPr>
              <a:t>The coherent systems of statistical </a:t>
            </a:r>
            <a:r>
              <a:rPr lang="en-US" sz="2000" dirty="0" smtClean="0">
                <a:latin typeface="+mn-lt"/>
              </a:rPr>
              <a:t>information and indicators </a:t>
            </a:r>
            <a:r>
              <a:rPr lang="en-US" sz="2000" dirty="0" smtClean="0">
                <a:latin typeface="+mn-lt"/>
              </a:rPr>
              <a:t>are </a:t>
            </a:r>
            <a:r>
              <a:rPr lang="en-US" sz="2000" b="1" dirty="0" smtClean="0">
                <a:latin typeface="+mn-lt"/>
              </a:rPr>
              <a:t>defined by international organizations  </a:t>
            </a:r>
            <a:r>
              <a:rPr lang="en-US" sz="2000" dirty="0" smtClean="0">
                <a:latin typeface="+mn-lt"/>
              </a:rPr>
              <a:t>as United Nations Statistical Commission (for all countries</a:t>
            </a:r>
            <a:r>
              <a:rPr lang="en-US" sz="2000" dirty="0" smtClean="0">
                <a:latin typeface="+mn-lt"/>
              </a:rPr>
              <a:t>), </a:t>
            </a:r>
            <a:r>
              <a:rPr lang="en-US" sz="2000" dirty="0" smtClean="0">
                <a:latin typeface="+mn-lt"/>
              </a:rPr>
              <a:t>Eurostat (for </a:t>
            </a:r>
            <a:r>
              <a:rPr lang="en-US" sz="2000" dirty="0" err="1" smtClean="0">
                <a:latin typeface="+mn-lt"/>
              </a:rPr>
              <a:t>Eu</a:t>
            </a:r>
            <a:r>
              <a:rPr lang="en-US" sz="2000" dirty="0" smtClean="0">
                <a:latin typeface="+mn-lt"/>
              </a:rPr>
              <a:t> countries) </a:t>
            </a:r>
            <a:r>
              <a:rPr lang="en-US" sz="2000" dirty="0" smtClean="0">
                <a:latin typeface="+mn-lt"/>
              </a:rPr>
              <a:t>and OECD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17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Line 2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79388" y="119063"/>
            <a:ext cx="8640762" cy="5238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2 Definitions and measures -a-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0AC20-8CE7-49A1-964C-191DCE59AE2E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3568" y="1278037"/>
            <a:ext cx="756084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The concept and measure of </a:t>
            </a:r>
            <a:r>
              <a:rPr lang="en-US" sz="2000" b="1" dirty="0" smtClean="0">
                <a:latin typeface="+mn-lt"/>
              </a:rPr>
              <a:t>poverty</a:t>
            </a:r>
            <a:r>
              <a:rPr lang="en-US" sz="2000" dirty="0" smtClean="0">
                <a:latin typeface="+mn-lt"/>
              </a:rPr>
              <a:t> is surely </a:t>
            </a:r>
            <a:r>
              <a:rPr lang="en-US" sz="2000" b="1" dirty="0" smtClean="0">
                <a:latin typeface="+mn-lt"/>
              </a:rPr>
              <a:t>linked</a:t>
            </a:r>
            <a:r>
              <a:rPr lang="en-US" sz="2000" dirty="0" smtClean="0">
                <a:latin typeface="+mn-lt"/>
              </a:rPr>
              <a:t> to the income produced, income at the disposal, wealth, consumption, </a:t>
            </a:r>
            <a:r>
              <a:rPr lang="en-US" sz="2000" dirty="0" err="1" smtClean="0">
                <a:latin typeface="+mn-lt"/>
              </a:rPr>
              <a:t>labour</a:t>
            </a:r>
            <a:r>
              <a:rPr lang="en-US" sz="2000" dirty="0" smtClean="0">
                <a:latin typeface="+mn-lt"/>
              </a:rPr>
              <a:t> and well-being, both at the </a:t>
            </a:r>
            <a:r>
              <a:rPr lang="en-US" sz="2000" b="1" dirty="0" smtClean="0">
                <a:latin typeface="+mn-lt"/>
              </a:rPr>
              <a:t>macro</a:t>
            </a:r>
            <a:r>
              <a:rPr lang="en-US" sz="2000" dirty="0" smtClean="0">
                <a:latin typeface="+mn-lt"/>
              </a:rPr>
              <a:t> and </a:t>
            </a:r>
            <a:r>
              <a:rPr lang="en-US" sz="2000" b="1" dirty="0" smtClean="0">
                <a:latin typeface="+mn-lt"/>
              </a:rPr>
              <a:t>micro</a:t>
            </a:r>
            <a:r>
              <a:rPr lang="en-US" sz="2000" dirty="0" smtClean="0">
                <a:latin typeface="+mn-lt"/>
              </a:rPr>
              <a:t> level</a:t>
            </a:r>
          </a:p>
          <a:p>
            <a:endParaRPr lang="en-US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The </a:t>
            </a:r>
            <a:r>
              <a:rPr lang="en-US" sz="2000" b="1" dirty="0" smtClean="0">
                <a:latin typeface="+mn-lt"/>
              </a:rPr>
              <a:t>measures</a:t>
            </a:r>
            <a:r>
              <a:rPr lang="en-US" sz="2000" dirty="0" smtClean="0">
                <a:latin typeface="+mn-lt"/>
              </a:rPr>
              <a:t> of the previous concepts can be </a:t>
            </a:r>
            <a:r>
              <a:rPr lang="en-US" sz="2000" b="1" dirty="0" smtClean="0">
                <a:latin typeface="+mn-lt"/>
              </a:rPr>
              <a:t>objective</a:t>
            </a:r>
            <a:r>
              <a:rPr lang="en-US" sz="2000" dirty="0" smtClean="0">
                <a:latin typeface="+mn-lt"/>
              </a:rPr>
              <a:t> (goods and services produced, available and consumed) and/or </a:t>
            </a:r>
            <a:r>
              <a:rPr lang="en-US" sz="2000" b="1" dirty="0" smtClean="0">
                <a:latin typeface="+mn-lt"/>
              </a:rPr>
              <a:t>subjective </a:t>
            </a:r>
            <a:r>
              <a:rPr lang="en-US" sz="2000" dirty="0" smtClean="0">
                <a:latin typeface="+mn-lt"/>
              </a:rPr>
              <a:t>(judgement or satisfaction of </a:t>
            </a:r>
            <a:r>
              <a:rPr lang="en-US" sz="2000" dirty="0" smtClean="0">
                <a:latin typeface="+mn-lt"/>
              </a:rPr>
              <a:t>the individuals)</a:t>
            </a:r>
            <a:endParaRPr lang="en-US" sz="2000" dirty="0" smtClean="0">
              <a:latin typeface="+mn-lt"/>
            </a:endParaRPr>
          </a:p>
          <a:p>
            <a:endParaRPr lang="en-US" sz="2000" dirty="0" smtClean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From </a:t>
            </a:r>
            <a:r>
              <a:rPr lang="en-US" sz="2400" b="1" dirty="0" smtClean="0">
                <a:latin typeface="+mn-lt"/>
              </a:rPr>
              <a:t>Income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400" b="1" dirty="0" smtClean="0">
                <a:latin typeface="+mn-lt"/>
              </a:rPr>
              <a:t>to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+mn-lt"/>
              </a:rPr>
              <a:t>Well-being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400" b="1" dirty="0" smtClean="0">
                <a:latin typeface="+mn-lt"/>
              </a:rPr>
              <a:t>and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 Poverty: </a:t>
            </a:r>
            <a:r>
              <a:rPr lang="en-US" sz="2400" dirty="0" smtClean="0">
                <a:latin typeface="+mn-lt"/>
              </a:rPr>
              <a:t>definitions</a:t>
            </a:r>
          </a:p>
          <a:p>
            <a:endParaRPr lang="en-US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+mn-lt"/>
              </a:rPr>
              <a:t>Income</a:t>
            </a:r>
            <a:r>
              <a:rPr lang="en-US" sz="2400" dirty="0" smtClean="0">
                <a:latin typeface="+mn-lt"/>
              </a:rPr>
              <a:t> </a:t>
            </a:r>
          </a:p>
          <a:p>
            <a:r>
              <a:rPr lang="en-US" sz="2000" dirty="0" smtClean="0">
                <a:latin typeface="+mn-lt"/>
              </a:rPr>
              <a:t>is the </a:t>
            </a:r>
            <a:r>
              <a:rPr lang="it-IT" sz="2000" b="1" dirty="0" smtClean="0">
                <a:latin typeface="+mn-lt"/>
                <a:hlinkClick r:id="rId3"/>
              </a:rPr>
              <a:t>flow</a:t>
            </a:r>
            <a:r>
              <a:rPr lang="it-IT" sz="2000" dirty="0" smtClean="0">
                <a:latin typeface="+mn-lt"/>
              </a:rPr>
              <a:t> </a:t>
            </a:r>
            <a:r>
              <a:rPr lang="it-IT" sz="2000" dirty="0">
                <a:latin typeface="+mn-lt"/>
              </a:rPr>
              <a:t>of </a:t>
            </a:r>
            <a:r>
              <a:rPr lang="it-IT" sz="2000" dirty="0" err="1">
                <a:latin typeface="+mn-lt"/>
              </a:rPr>
              <a:t>money</a:t>
            </a:r>
            <a:r>
              <a:rPr lang="it-IT" sz="2000" dirty="0">
                <a:latin typeface="+mn-lt"/>
              </a:rPr>
              <a:t> (</a:t>
            </a:r>
            <a:r>
              <a:rPr lang="it-IT" sz="2000" dirty="0">
                <a:latin typeface="+mn-lt"/>
                <a:hlinkClick r:id="rId4"/>
              </a:rPr>
              <a:t>cash</a:t>
            </a:r>
            <a:r>
              <a:rPr lang="it-IT" sz="2000" dirty="0">
                <a:latin typeface="+mn-lt"/>
              </a:rPr>
              <a:t> or cash-</a:t>
            </a:r>
            <a:r>
              <a:rPr lang="it-IT" sz="2000" dirty="0" err="1">
                <a:latin typeface="+mn-lt"/>
              </a:rPr>
              <a:t>equivalents</a:t>
            </a:r>
            <a:r>
              <a:rPr lang="it-IT" sz="2000" dirty="0">
                <a:latin typeface="+mn-lt"/>
              </a:rPr>
              <a:t>) </a:t>
            </a:r>
            <a:r>
              <a:rPr lang="it-IT" sz="2000" dirty="0" err="1">
                <a:latin typeface="+mn-lt"/>
              </a:rPr>
              <a:t>received</a:t>
            </a:r>
            <a:r>
              <a:rPr lang="it-IT" sz="2000" dirty="0">
                <a:latin typeface="+mn-lt"/>
              </a:rPr>
              <a:t> from </a:t>
            </a:r>
            <a:r>
              <a:rPr lang="it-IT" sz="2000" dirty="0">
                <a:latin typeface="+mn-lt"/>
                <a:hlinkClick r:id="rId5"/>
              </a:rPr>
              <a:t>work</a:t>
            </a:r>
            <a:r>
              <a:rPr lang="it-IT" sz="2000" dirty="0">
                <a:latin typeface="+mn-lt"/>
              </a:rPr>
              <a:t> (</a:t>
            </a:r>
            <a:r>
              <a:rPr lang="it-IT" sz="2000" dirty="0" err="1">
                <a:latin typeface="+mn-lt"/>
              </a:rPr>
              <a:t>wage</a:t>
            </a:r>
            <a:r>
              <a:rPr lang="it-IT" sz="2000" dirty="0">
                <a:latin typeface="+mn-lt"/>
              </a:rPr>
              <a:t> or </a:t>
            </a:r>
            <a:r>
              <a:rPr lang="it-IT" sz="2000" dirty="0" err="1">
                <a:latin typeface="+mn-lt"/>
              </a:rPr>
              <a:t>salary</a:t>
            </a:r>
            <a:r>
              <a:rPr lang="it-IT" sz="2000" dirty="0">
                <a:latin typeface="+mn-lt"/>
              </a:rPr>
              <a:t>), </a:t>
            </a:r>
            <a:r>
              <a:rPr lang="it-IT" sz="2000" dirty="0">
                <a:latin typeface="+mn-lt"/>
                <a:hlinkClick r:id="rId6"/>
              </a:rPr>
              <a:t>capital</a:t>
            </a:r>
            <a:r>
              <a:rPr lang="it-IT" sz="2000" dirty="0">
                <a:latin typeface="+mn-lt"/>
              </a:rPr>
              <a:t> (</a:t>
            </a:r>
            <a:r>
              <a:rPr lang="it-IT" sz="2000" dirty="0" err="1">
                <a:latin typeface="+mn-lt"/>
              </a:rPr>
              <a:t>interest</a:t>
            </a:r>
            <a:r>
              <a:rPr lang="it-IT" sz="2000" dirty="0">
                <a:latin typeface="+mn-lt"/>
              </a:rPr>
              <a:t> or profit), or </a:t>
            </a:r>
            <a:r>
              <a:rPr lang="it-IT" sz="2000" dirty="0" err="1">
                <a:latin typeface="+mn-lt"/>
                <a:hlinkClick r:id="rId7"/>
              </a:rPr>
              <a:t>land</a:t>
            </a:r>
            <a:r>
              <a:rPr lang="it-IT" sz="2000" dirty="0">
                <a:latin typeface="+mn-lt"/>
              </a:rPr>
              <a:t> (</a:t>
            </a:r>
            <a:r>
              <a:rPr lang="it-IT" sz="2000" dirty="0" err="1">
                <a:latin typeface="+mn-lt"/>
              </a:rPr>
              <a:t>rent</a:t>
            </a:r>
            <a:r>
              <a:rPr lang="it-IT" sz="2000" dirty="0" smtClean="0">
                <a:latin typeface="+mn-lt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+mn-lt"/>
            </a:endParaRPr>
          </a:p>
          <a:p>
            <a:endParaRPr lang="it-IT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281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Line 2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79388" y="119063"/>
            <a:ext cx="8640762" cy="5238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2 Definitions and measures -b-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0AC20-8CE7-49A1-964C-191DCE59AE2E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1559" y="1349244"/>
            <a:ext cx="756084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 smtClean="0"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latin typeface="+mn-lt"/>
              </a:rPr>
              <a:t>Well-being</a:t>
            </a:r>
            <a:r>
              <a:rPr lang="en-US" sz="2400" dirty="0">
                <a:latin typeface="+mn-lt"/>
              </a:rPr>
              <a:t> </a:t>
            </a:r>
            <a:endParaRPr lang="en-US" sz="2400" dirty="0" smtClean="0">
              <a:latin typeface="+mn-lt"/>
            </a:endParaRPr>
          </a:p>
          <a:p>
            <a:pPr algn="just">
              <a:defRPr/>
            </a:pPr>
            <a:r>
              <a:rPr lang="en-US" sz="2000" dirty="0" smtClean="0">
                <a:latin typeface="+mn-lt"/>
              </a:rPr>
              <a:t>is </a:t>
            </a:r>
            <a:r>
              <a:rPr lang="en-US" sz="2000" dirty="0">
                <a:latin typeface="+mn-lt"/>
              </a:rPr>
              <a:t>a state that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involve all the aspects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(and not only income) of </a:t>
            </a:r>
            <a:r>
              <a:rPr lang="en-US" sz="2000" dirty="0">
                <a:latin typeface="+mn-lt"/>
              </a:rPr>
              <a:t>a </a:t>
            </a:r>
            <a:r>
              <a:rPr lang="en-US" sz="2000" b="1" dirty="0">
                <a:latin typeface="+mn-lt"/>
              </a:rPr>
              <a:t>person </a:t>
            </a:r>
            <a:r>
              <a:rPr lang="en-US" sz="2000" dirty="0">
                <a:latin typeface="+mn-lt"/>
              </a:rPr>
              <a:t>and marks his quality of </a:t>
            </a:r>
            <a:r>
              <a:rPr lang="en-US" sz="2000" dirty="0" smtClean="0">
                <a:latin typeface="+mn-lt"/>
              </a:rPr>
              <a:t>life </a:t>
            </a:r>
          </a:p>
          <a:p>
            <a:pPr algn="just">
              <a:defRPr/>
            </a:pPr>
            <a:r>
              <a:rPr lang="en-US" sz="2000" dirty="0" smtClean="0">
                <a:latin typeface="+mn-lt"/>
              </a:rPr>
              <a:t>(economical, emotional</a:t>
            </a:r>
            <a:r>
              <a:rPr lang="en-US" sz="2000" dirty="0">
                <a:latin typeface="+mn-lt"/>
              </a:rPr>
              <a:t>, mental, physical, social, and </a:t>
            </a:r>
            <a:r>
              <a:rPr lang="en-US" sz="2000" dirty="0" smtClean="0">
                <a:latin typeface="+mn-lt"/>
              </a:rPr>
              <a:t>spiritual)</a:t>
            </a:r>
            <a:endParaRPr lang="en-US" sz="2000" dirty="0">
              <a:latin typeface="+mn-lt"/>
            </a:endParaRPr>
          </a:p>
          <a:p>
            <a:endParaRPr lang="it-IT" sz="2000" dirty="0" smtClean="0">
              <a:latin typeface="+mn-lt"/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it-IT" sz="2000" dirty="0">
                <a:latin typeface="+mn-lt"/>
              </a:rPr>
              <a:t>It is possible to distinguish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altLang="it-IT" sz="2000" b="1" dirty="0">
              <a:latin typeface="+mn-lt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it-IT" sz="2000" b="1" dirty="0">
                <a:solidFill>
                  <a:srgbClr val="FF0000"/>
                </a:solidFill>
                <a:latin typeface="+mn-lt"/>
              </a:rPr>
              <a:t>Economic well-being, </a:t>
            </a:r>
            <a:r>
              <a:rPr lang="en-US" altLang="it-IT" sz="2000" dirty="0">
                <a:latin typeface="+mn-lt"/>
              </a:rPr>
              <a:t>concept linked to </a:t>
            </a:r>
            <a:r>
              <a:rPr lang="en-US" altLang="it-IT" sz="2000" b="1" dirty="0">
                <a:solidFill>
                  <a:srgbClr val="FF0000"/>
                </a:solidFill>
                <a:latin typeface="+mn-lt"/>
              </a:rPr>
              <a:t>Income resources</a:t>
            </a:r>
            <a:endParaRPr lang="en-US" altLang="it-IT" sz="2000" b="1" dirty="0">
              <a:latin typeface="+mn-lt"/>
            </a:endParaRPr>
          </a:p>
          <a:p>
            <a:pPr>
              <a:buClr>
                <a:srgbClr val="FF0000"/>
              </a:buClr>
            </a:pPr>
            <a:endParaRPr lang="en-US" sz="2000" b="1" dirty="0">
              <a:solidFill>
                <a:srgbClr val="990000"/>
              </a:solidFill>
              <a:latin typeface="+mn-lt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+mn-lt"/>
              </a:rPr>
              <a:t>Non-material well-being </a:t>
            </a:r>
            <a:r>
              <a:rPr lang="en-US" sz="2000" dirty="0">
                <a:latin typeface="+mn-lt"/>
              </a:rPr>
              <a:t>concept linked to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other aspects of the life, </a:t>
            </a:r>
            <a:r>
              <a:rPr lang="en-US" sz="2000" dirty="0">
                <a:latin typeface="+mn-lt"/>
              </a:rPr>
              <a:t>as living </a:t>
            </a:r>
            <a:r>
              <a:rPr lang="en-US" sz="2000" dirty="0" smtClean="0">
                <a:latin typeface="+mn-lt"/>
              </a:rPr>
              <a:t>conditions and quality of life (environment, health, education, social relations, etc.); (need for alternative </a:t>
            </a:r>
            <a:r>
              <a:rPr lang="en-US" sz="2000" dirty="0">
                <a:latin typeface="+mn-lt"/>
              </a:rPr>
              <a:t>measures)</a:t>
            </a:r>
          </a:p>
          <a:p>
            <a:endParaRPr lang="it-IT" sz="2000" dirty="0">
              <a:latin typeface="+mn-lt"/>
            </a:endParaRPr>
          </a:p>
        </p:txBody>
      </p:sp>
      <p:sp>
        <p:nvSpPr>
          <p:cNvPr id="3" name="Freccia circolare a destra 2"/>
          <p:cNvSpPr/>
          <p:nvPr/>
        </p:nvSpPr>
        <p:spPr>
          <a:xfrm>
            <a:off x="398931" y="2348880"/>
            <a:ext cx="216148" cy="551086"/>
          </a:xfrm>
          <a:prstGeom prst="curvedRightArrow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4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Line 2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79388" y="119063"/>
            <a:ext cx="8640762" cy="5238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it-IT" sz="2800" b="1" dirty="0" smtClean="0">
                <a:solidFill>
                  <a:srgbClr val="0070C0"/>
                </a:solidFill>
              </a:rPr>
              <a:t>2. Definition and measures -c-</a:t>
            </a:r>
            <a:endParaRPr lang="en-US" altLang="it-IT" sz="2800" b="1" dirty="0">
              <a:solidFill>
                <a:srgbClr val="0070C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0AC20-8CE7-49A1-964C-191DCE59AE2E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11560" y="906688"/>
            <a:ext cx="77048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endParaRPr lang="en-US" sz="2000" dirty="0">
              <a:latin typeface="+mn-lt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+mn-lt"/>
              </a:rPr>
              <a:t>Poverty</a:t>
            </a:r>
            <a:r>
              <a:rPr lang="en-US" sz="2000" b="1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(see Monica </a:t>
            </a:r>
            <a:r>
              <a:rPr lang="en-US" sz="2000" dirty="0" err="1" smtClean="0">
                <a:latin typeface="+mn-lt"/>
              </a:rPr>
              <a:t>Pratesi</a:t>
            </a:r>
            <a:r>
              <a:rPr lang="en-US" sz="2000" dirty="0" smtClean="0">
                <a:latin typeface="+mn-lt"/>
              </a:rPr>
              <a:t> lectures)</a:t>
            </a:r>
          </a:p>
          <a:p>
            <a:pPr>
              <a:buClr>
                <a:srgbClr val="FF0000"/>
              </a:buClr>
            </a:pPr>
            <a:endParaRPr lang="en-US" sz="2000" dirty="0" smtClean="0">
              <a:latin typeface="+mn-lt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rgbClr val="C00000"/>
                </a:solidFill>
                <a:latin typeface="+mn-lt"/>
              </a:rPr>
              <a:t>Economic Poverty</a:t>
            </a:r>
            <a:r>
              <a:rPr lang="en-US" sz="2000" dirty="0" smtClean="0">
                <a:latin typeface="+mn-lt"/>
              </a:rPr>
              <a:t>, is the condition of having little (or no) money, goods, or means of support and limited (or no) access to essential social services; </a:t>
            </a:r>
            <a:r>
              <a:rPr lang="en-US" sz="2000" dirty="0" smtClean="0">
                <a:solidFill>
                  <a:srgbClr val="C00000"/>
                </a:solidFill>
                <a:latin typeface="+mn-lt"/>
              </a:rPr>
              <a:t>relative and absolute</a:t>
            </a:r>
            <a:r>
              <a:rPr lang="en-US" sz="2000" dirty="0" smtClean="0">
                <a:latin typeface="+mn-lt"/>
              </a:rPr>
              <a:t> poverty, up to deprivation for important living conditions</a:t>
            </a:r>
            <a:endParaRPr lang="en-US" sz="2000" dirty="0" smtClean="0">
              <a:latin typeface="+mn-lt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+mn-lt"/>
              </a:rPr>
              <a:t>Other situation of poverty or </a:t>
            </a:r>
            <a:r>
              <a:rPr lang="en-US" sz="2000" b="1" dirty="0" smtClean="0">
                <a:solidFill>
                  <a:srgbClr val="C00000"/>
                </a:solidFill>
                <a:latin typeface="+mn-lt"/>
              </a:rPr>
              <a:t>immaterial poverty </a:t>
            </a:r>
            <a:r>
              <a:rPr lang="en-US" sz="2000" dirty="0" smtClean="0">
                <a:latin typeface="+mn-lt"/>
              </a:rPr>
              <a:t>(provoked by unhappiness or spiritual condition, etc.)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2000" b="1" dirty="0" smtClean="0">
                <a:latin typeface="+mn-lt"/>
              </a:rPr>
              <a:t>Well-being and Poverty are concepts in </a:t>
            </a:r>
            <a:r>
              <a:rPr lang="en-US" sz="2000" b="1" dirty="0">
                <a:latin typeface="+mn-lt"/>
              </a:rPr>
              <a:t>evolution </a:t>
            </a:r>
            <a:r>
              <a:rPr lang="en-US" sz="2000" dirty="0">
                <a:latin typeface="+mn-lt"/>
              </a:rPr>
              <a:t>during the </a:t>
            </a:r>
            <a:r>
              <a:rPr lang="en-US" sz="2000" dirty="0" smtClean="0">
                <a:latin typeface="+mn-lt"/>
              </a:rPr>
              <a:t>time and can differ in different spaces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+mn-lt"/>
            </a:endParaRPr>
          </a:p>
          <a:p>
            <a:pPr algn="just">
              <a:defRPr/>
            </a:pPr>
            <a:r>
              <a:rPr lang="en-US" sz="2000" dirty="0" smtClean="0">
                <a:latin typeface="+mn-lt"/>
              </a:rPr>
              <a:t>The </a:t>
            </a:r>
            <a:r>
              <a:rPr lang="en-US" sz="2000" dirty="0">
                <a:latin typeface="+mn-lt"/>
              </a:rPr>
              <a:t>possibility to satisfy some fundamental needs and some </a:t>
            </a:r>
            <a:r>
              <a:rPr lang="en-US" sz="2000" dirty="0" smtClean="0">
                <a:latin typeface="+mn-lt"/>
              </a:rPr>
              <a:t>wishes, that one time were difficult </a:t>
            </a:r>
            <a:r>
              <a:rPr lang="en-US" sz="2000" dirty="0">
                <a:latin typeface="+mn-lt"/>
              </a:rPr>
              <a:t>to reach, conducts to the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born of other needs and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wishes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Freccia a destra 2"/>
          <p:cNvSpPr/>
          <p:nvPr/>
        </p:nvSpPr>
        <p:spPr>
          <a:xfrm>
            <a:off x="179388" y="4149080"/>
            <a:ext cx="4321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circolare a destra 3"/>
          <p:cNvSpPr/>
          <p:nvPr/>
        </p:nvSpPr>
        <p:spPr>
          <a:xfrm>
            <a:off x="395536" y="4581128"/>
            <a:ext cx="216024" cy="648072"/>
          </a:xfrm>
          <a:prstGeom prst="curvedRightArrow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74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3"/>
          <p:cNvSpPr txBox="1">
            <a:spLocks noChangeArrowheads="1"/>
          </p:cNvSpPr>
          <p:nvPr/>
        </p:nvSpPr>
        <p:spPr bwMode="auto">
          <a:xfrm>
            <a:off x="107950" y="160338"/>
            <a:ext cx="9036050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it-IT" sz="2800" b="1" dirty="0" smtClean="0">
                <a:solidFill>
                  <a:srgbClr val="0070C0"/>
                </a:solidFill>
              </a:rPr>
              <a:t>3 Sources of data and indicators</a:t>
            </a:r>
            <a:endParaRPr lang="en-US" altLang="it-IT" sz="2800" b="1" dirty="0">
              <a:solidFill>
                <a:srgbClr val="0070C0"/>
              </a:solidFill>
            </a:endParaRPr>
          </a:p>
        </p:txBody>
      </p:sp>
      <p:sp>
        <p:nvSpPr>
          <p:cNvPr id="47106" name="AutoShape 6"/>
          <p:cNvSpPr>
            <a:spLocks noChangeAspect="1" noChangeArrowheads="1"/>
          </p:cNvSpPr>
          <p:nvPr/>
        </p:nvSpPr>
        <p:spPr bwMode="auto">
          <a:xfrm>
            <a:off x="863599" y="743971"/>
            <a:ext cx="7415213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EE54-DB49-44F9-BBE2-11530CBE0D1E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Connettore 1 5"/>
          <p:cNvCxnSpPr/>
          <p:nvPr/>
        </p:nvCxnSpPr>
        <p:spPr>
          <a:xfrm>
            <a:off x="0" y="6842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539552" y="1412776"/>
            <a:ext cx="77392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+mn-lt"/>
              </a:rPr>
              <a:t>The </a:t>
            </a:r>
            <a:r>
              <a:rPr lang="en-US" sz="2000" b="1" dirty="0" smtClean="0">
                <a:latin typeface="+mn-lt"/>
              </a:rPr>
              <a:t>sources of statistical data and indicators </a:t>
            </a:r>
            <a:r>
              <a:rPr lang="en-US" sz="2000" dirty="0" smtClean="0">
                <a:latin typeface="+mn-lt"/>
              </a:rPr>
              <a:t>for the different concepts can be found, both at </a:t>
            </a:r>
            <a:r>
              <a:rPr lang="en-US" sz="2000" b="1" dirty="0" smtClean="0">
                <a:latin typeface="+mn-lt"/>
              </a:rPr>
              <a:t>international</a:t>
            </a:r>
            <a:r>
              <a:rPr lang="en-US" sz="2000" dirty="0" smtClean="0">
                <a:latin typeface="+mn-lt"/>
              </a:rPr>
              <a:t> and </a:t>
            </a:r>
            <a:r>
              <a:rPr lang="en-US" sz="2000" b="1" dirty="0" smtClean="0">
                <a:latin typeface="+mn-lt"/>
              </a:rPr>
              <a:t>country level</a:t>
            </a:r>
            <a:r>
              <a:rPr lang="en-US" sz="2000" dirty="0" smtClean="0">
                <a:latin typeface="+mn-lt"/>
              </a:rPr>
              <a:t>, in</a:t>
            </a:r>
          </a:p>
          <a:p>
            <a:endParaRPr lang="it-IT" sz="2000" dirty="0">
              <a:latin typeface="+mn-lt"/>
            </a:endParaRPr>
          </a:p>
          <a:p>
            <a:r>
              <a:rPr lang="it-IT" sz="2000" dirty="0" smtClean="0">
                <a:latin typeface="+mn-lt"/>
              </a:rPr>
              <a:t>1. The </a:t>
            </a:r>
            <a:r>
              <a:rPr lang="it-IT" sz="2000" b="1" dirty="0">
                <a:latin typeface="+mn-lt"/>
              </a:rPr>
              <a:t>S</a:t>
            </a:r>
            <a:r>
              <a:rPr lang="it-IT" sz="2000" b="1" dirty="0" smtClean="0">
                <a:latin typeface="+mn-lt"/>
              </a:rPr>
              <a:t>ystem of </a:t>
            </a:r>
            <a:r>
              <a:rPr lang="it-IT" sz="2000" b="1" dirty="0">
                <a:latin typeface="+mn-lt"/>
              </a:rPr>
              <a:t>N</a:t>
            </a:r>
            <a:r>
              <a:rPr lang="it-IT" sz="2000" b="1" dirty="0" smtClean="0">
                <a:latin typeface="+mn-lt"/>
              </a:rPr>
              <a:t>ational Accounts (SNA)</a:t>
            </a:r>
          </a:p>
          <a:p>
            <a:endParaRPr lang="it-IT" sz="2000" dirty="0" smtClean="0">
              <a:latin typeface="+mn-lt"/>
            </a:endParaRPr>
          </a:p>
          <a:p>
            <a:r>
              <a:rPr lang="it-IT" sz="2000" dirty="0" smtClean="0">
                <a:latin typeface="+mn-lt"/>
              </a:rPr>
              <a:t>2. The </a:t>
            </a:r>
            <a:r>
              <a:rPr lang="it-IT" sz="2000" b="1" dirty="0">
                <a:latin typeface="+mn-lt"/>
              </a:rPr>
              <a:t>S</a:t>
            </a:r>
            <a:r>
              <a:rPr lang="it-IT" sz="2000" b="1" dirty="0" smtClean="0">
                <a:latin typeface="+mn-lt"/>
              </a:rPr>
              <a:t>ystem of sample </a:t>
            </a:r>
            <a:r>
              <a:rPr lang="en-US" sz="2000" b="1" dirty="0" smtClean="0">
                <a:latin typeface="+mn-lt"/>
              </a:rPr>
              <a:t>surveys</a:t>
            </a:r>
            <a:r>
              <a:rPr lang="it-IT" sz="2000" b="1" dirty="0" smtClean="0">
                <a:latin typeface="+mn-lt"/>
              </a:rPr>
              <a:t> on the </a:t>
            </a:r>
            <a:r>
              <a:rPr lang="it-IT" sz="2000" b="1" dirty="0" err="1" smtClean="0">
                <a:latin typeface="+mn-lt"/>
              </a:rPr>
              <a:t>households</a:t>
            </a:r>
            <a:endParaRPr lang="it-IT" sz="2000" b="1" dirty="0" smtClean="0">
              <a:latin typeface="+mn-lt"/>
            </a:endParaRPr>
          </a:p>
          <a:p>
            <a:endParaRPr lang="it-IT" sz="20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+mn-lt"/>
              </a:rPr>
              <a:t>Both are included in the European Statistical System (ESS) adopted by every countries in EU</a:t>
            </a:r>
          </a:p>
          <a:p>
            <a:endParaRPr lang="en-US" sz="2000" dirty="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+mn-lt"/>
              </a:rPr>
              <a:t>At </a:t>
            </a:r>
            <a:r>
              <a:rPr lang="en-US" sz="2000" b="1" dirty="0" smtClean="0">
                <a:latin typeface="+mn-lt"/>
              </a:rPr>
              <a:t>country level </a:t>
            </a:r>
            <a:r>
              <a:rPr lang="en-US" sz="2000" dirty="0" smtClean="0">
                <a:latin typeface="+mn-lt"/>
              </a:rPr>
              <a:t>the National Statistical Offices may also compile </a:t>
            </a:r>
            <a:r>
              <a:rPr lang="en-US" sz="2000" b="1" dirty="0" smtClean="0">
                <a:latin typeface="+mn-lt"/>
              </a:rPr>
              <a:t>more detailed system</a:t>
            </a:r>
            <a:r>
              <a:rPr lang="en-US" sz="2000" dirty="0" smtClean="0">
                <a:latin typeface="+mn-lt"/>
              </a:rPr>
              <a:t> of national accounts and more detailed sample surveys on the families</a:t>
            </a:r>
          </a:p>
          <a:p>
            <a:endParaRPr lang="en-US" sz="2000" dirty="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+mn-lt"/>
              </a:rPr>
              <a:t>T</a:t>
            </a:r>
            <a:r>
              <a:rPr lang="en-US" sz="2000" dirty="0" smtClean="0">
                <a:latin typeface="+mn-lt"/>
              </a:rPr>
              <a:t>he </a:t>
            </a:r>
            <a:r>
              <a:rPr lang="en-US" sz="2000" b="1" dirty="0" smtClean="0">
                <a:latin typeface="+mn-lt"/>
              </a:rPr>
              <a:t>two systems </a:t>
            </a:r>
            <a:r>
              <a:rPr lang="en-US" sz="2000" dirty="0" smtClean="0">
                <a:latin typeface="+mn-lt"/>
              </a:rPr>
              <a:t>are </a:t>
            </a:r>
            <a:r>
              <a:rPr lang="en-US" sz="2000" dirty="0" smtClean="0">
                <a:latin typeface="+mn-lt"/>
              </a:rPr>
              <a:t>presented in the following slides, </a:t>
            </a:r>
            <a:r>
              <a:rPr lang="en-US" sz="2000" dirty="0" smtClean="0">
                <a:latin typeface="+mn-lt"/>
              </a:rPr>
              <a:t>focusing on the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indicators useful for the measure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and analysis of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poverty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250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2311</TotalTime>
  <Words>584</Words>
  <Application>Microsoft Office PowerPoint</Application>
  <PresentationFormat>Presentazione su schermo (4:3)</PresentationFormat>
  <Paragraphs>75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Valued Acer Customer</dc:creator>
  <cp:lastModifiedBy>biggeri</cp:lastModifiedBy>
  <cp:revision>273</cp:revision>
  <cp:lastPrinted>2015-10-11T12:15:02Z</cp:lastPrinted>
  <dcterms:created xsi:type="dcterms:W3CDTF">2014-01-13T21:52:30Z</dcterms:created>
  <dcterms:modified xsi:type="dcterms:W3CDTF">2017-11-11T21:52:39Z</dcterms:modified>
</cp:coreProperties>
</file>