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58" r:id="rId3"/>
    <p:sldId id="295" r:id="rId4"/>
    <p:sldId id="296" r:id="rId5"/>
    <p:sldId id="262" r:id="rId6"/>
    <p:sldId id="261" r:id="rId7"/>
    <p:sldId id="271" r:id="rId8"/>
    <p:sldId id="284" r:id="rId9"/>
    <p:sldId id="273" r:id="rId10"/>
    <p:sldId id="274" r:id="rId11"/>
    <p:sldId id="285" r:id="rId12"/>
    <p:sldId id="282" r:id="rId13"/>
    <p:sldId id="291" r:id="rId14"/>
    <p:sldId id="292" r:id="rId15"/>
    <p:sldId id="297" r:id="rId16"/>
    <p:sldId id="266" r:id="rId17"/>
    <p:sldId id="286" r:id="rId18"/>
    <p:sldId id="260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A0E13C-3EEA-4119-B21E-D288871B753C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554D28-FCA3-4C8E-AB74-DF1BE0B4C4A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72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526179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330BE6-E3D8-4465-9999-CAAC2EE7E386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en-US" smtClean="0"/>
          </a:p>
        </p:txBody>
      </p:sp>
    </p:spTree>
    <p:extLst>
      <p:ext uri="{BB962C8B-B14F-4D97-AF65-F5344CB8AC3E}">
        <p14:creationId xmlns:p14="http://schemas.microsoft.com/office/powerpoint/2010/main" val="3709203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24221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170164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625161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126155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C20604-738B-40C2-860C-78C2E681A755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cs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en-US" smtClean="0"/>
          </a:p>
        </p:txBody>
      </p:sp>
    </p:spTree>
    <p:extLst>
      <p:ext uri="{BB962C8B-B14F-4D97-AF65-F5344CB8AC3E}">
        <p14:creationId xmlns:p14="http://schemas.microsoft.com/office/powerpoint/2010/main" val="114256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481440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882895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529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80134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385605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3875EF-270E-4DE9-8F87-AB6C2496EC40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en-US" smtClean="0"/>
          </a:p>
        </p:txBody>
      </p:sp>
    </p:spTree>
    <p:extLst>
      <p:ext uri="{BB962C8B-B14F-4D97-AF65-F5344CB8AC3E}">
        <p14:creationId xmlns:p14="http://schemas.microsoft.com/office/powerpoint/2010/main" val="418170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FC0276-B151-4FE6-A929-08AD0E61E481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en-US" smtClean="0"/>
          </a:p>
        </p:txBody>
      </p:sp>
    </p:spTree>
    <p:extLst>
      <p:ext uri="{BB962C8B-B14F-4D97-AF65-F5344CB8AC3E}">
        <p14:creationId xmlns:p14="http://schemas.microsoft.com/office/powerpoint/2010/main" val="2265007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098845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671375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728927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41775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6620-E25F-4732-BB05-76F3150791DA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BCE3-3941-4839-BEF0-A64955D374C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2AB1F-E4F1-4CDD-8870-06761462A00F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4C70E-9F5A-4829-84A9-BA9BD54094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D00C-1F89-4A64-9998-26A6DA607D02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B122-23F2-4331-991F-69B91C0F1BC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02D9-C0FD-418E-827D-770DA31A5237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539AB-E0AA-42DB-A49F-33DF68D141F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01FC-6BF0-4CF7-B194-B7EB0DF94CD0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06624-4E9E-425D-AA27-7E7D15D676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5163-6C51-412B-B049-5B673E140990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6BCA-B641-4841-BCE5-72303A26668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BE48-70D2-42A8-BF19-4A782B4E381B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FE68-B073-4C37-95D8-05476DF6BED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180C-9D5F-4DB7-85FF-EB8BE29C6955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E57F-B5C1-4555-A551-213178E1EBF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F93D-F918-42CE-A077-F9EF41D5FD37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35B1-896C-4A5A-8C5B-539B8245EB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E123-79A7-4216-A1E2-6B3247498153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1BED1-D6BF-4ED7-9639-DE8B76A26E6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F10EC-24DB-48F9-BCEB-2ACB8C882598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1DD0-F6E6-44C2-A0B2-67F6330C2D5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E0DABA-B87B-49C3-982F-1475C50FCA6F}" type="datetime1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A709A6-B083-4B06-B31F-7EF66BFE930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0833" y="1164921"/>
            <a:ext cx="8155344" cy="146023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80720" cy="3096344"/>
          </a:xfrm>
        </p:spPr>
        <p:txBody>
          <a:bodyPr>
            <a:normAutofit lnSpcReduction="10000"/>
          </a:bodyPr>
          <a:lstStyle/>
          <a:p>
            <a:r>
              <a:rPr lang="it-IT" sz="35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Evidence</a:t>
            </a:r>
            <a:r>
              <a:rPr lang="it-IT" sz="3500" b="1" dirty="0" err="1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  <a:r>
              <a:rPr lang="it-IT" sz="35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based</a:t>
            </a:r>
            <a:r>
              <a:rPr lang="it-IT" sz="35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 Policy </a:t>
            </a:r>
            <a:r>
              <a:rPr lang="it-IT" sz="35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Making</a:t>
            </a:r>
            <a:endParaRPr lang="it-IT" sz="3500" b="1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cs typeface="Arial" panose="020B0604020202020204" pitchFamily="34" charset="0"/>
              </a:rPr>
              <a:t>The role of statistics to design policy intervention: a framework</a:t>
            </a:r>
          </a:p>
          <a:p>
            <a:endParaRPr lang="it-IT" sz="3600" dirty="0" smtClean="0">
              <a:cs typeface="Arial" panose="020B0604020202020204" pitchFamily="34" charset="0"/>
            </a:endParaRPr>
          </a:p>
          <a:p>
            <a:endParaRPr lang="it-IT" sz="3600" dirty="0" smtClean="0">
              <a:cs typeface="Arial" panose="020B0604020202020204" pitchFamily="34" charset="0"/>
            </a:endParaRPr>
          </a:p>
          <a:p>
            <a:r>
              <a:rPr lang="it-IT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Luigi Biggeri</a:t>
            </a:r>
            <a:endParaRPr lang="it-IT" sz="22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35736"/>
            <a:ext cx="1656183" cy="84499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483768" y="135736"/>
            <a:ext cx="489654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Jean </a:t>
            </a:r>
            <a:r>
              <a:rPr lang="it-IT" sz="3600" dirty="0" err="1">
                <a:solidFill>
                  <a:srgbClr val="0070C0"/>
                </a:solidFill>
              </a:rPr>
              <a:t>Monnet</a:t>
            </a:r>
            <a:r>
              <a:rPr lang="it-IT" sz="3600" dirty="0">
                <a:solidFill>
                  <a:srgbClr val="0070C0"/>
                </a:solidFill>
              </a:rPr>
              <a:t> Chair</a:t>
            </a:r>
          </a:p>
        </p:txBody>
      </p:sp>
    </p:spTree>
    <p:extLst>
      <p:ext uri="{BB962C8B-B14F-4D97-AF65-F5344CB8AC3E}">
        <p14:creationId xmlns:p14="http://schemas.microsoft.com/office/powerpoint/2010/main" val="13421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792162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dirty="0">
                <a:solidFill>
                  <a:srgbClr val="0070C0"/>
                </a:solidFill>
              </a:rPr>
              <a:t>Framework </a:t>
            </a:r>
            <a:r>
              <a:rPr lang="en-US" altLang="it-IT" sz="2800" dirty="0" smtClean="0">
                <a:solidFill>
                  <a:srgbClr val="0070C0"/>
                </a:solidFill>
              </a:rPr>
              <a:t>analysis: situation and theories  </a:t>
            </a:r>
            <a:endParaRPr lang="it-IT" altLang="it-IT" sz="2800" dirty="0">
              <a:solidFill>
                <a:srgbClr val="0070C0"/>
              </a:solidFill>
            </a:endParaRPr>
          </a:p>
        </p:txBody>
      </p:sp>
      <p:sp>
        <p:nvSpPr>
          <p:cNvPr id="34819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4213" y="1557338"/>
            <a:ext cx="7343775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1" dirty="0" smtClean="0">
                <a:latin typeface="+mn-lt"/>
                <a:cs typeface="+mn-cs"/>
              </a:rPr>
              <a:t>Strategic</a:t>
            </a:r>
            <a:r>
              <a:rPr lang="en-GB" sz="2000" dirty="0" smtClean="0"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 smtClean="0">
                <a:latin typeface="+mn-lt"/>
                <a:cs typeface="+mn-cs"/>
              </a:rPr>
              <a:t>to </a:t>
            </a:r>
            <a:r>
              <a:rPr lang="en-GB" sz="2000" dirty="0">
                <a:latin typeface="+mn-lt"/>
                <a:cs typeface="+mn-cs"/>
              </a:rPr>
              <a:t>define a </a:t>
            </a:r>
            <a:r>
              <a:rPr lang="en-GB" sz="2000" dirty="0" smtClean="0">
                <a:latin typeface="+mn-lt"/>
                <a:cs typeface="+mn-cs"/>
              </a:rPr>
              <a:t>real </a:t>
            </a:r>
            <a:r>
              <a:rPr lang="en-GB" sz="2000" b="1" dirty="0" smtClean="0">
                <a:latin typeface="+mn-lt"/>
                <a:cs typeface="+mn-cs"/>
              </a:rPr>
              <a:t>reference </a:t>
            </a:r>
            <a:r>
              <a:rPr lang="en-GB" sz="2000" b="1" dirty="0">
                <a:latin typeface="+mn-lt"/>
                <a:cs typeface="+mn-cs"/>
              </a:rPr>
              <a:t>framework </a:t>
            </a:r>
            <a:r>
              <a:rPr lang="en-GB" sz="2000" dirty="0">
                <a:latin typeface="+mn-lt"/>
                <a:cs typeface="+mn-cs"/>
              </a:rPr>
              <a:t>of </a:t>
            </a:r>
            <a:r>
              <a:rPr lang="en-GB" sz="2000" dirty="0" smtClean="0">
                <a:latin typeface="+mn-lt"/>
                <a:cs typeface="+mn-cs"/>
              </a:rPr>
              <a:t>the situation </a:t>
            </a:r>
            <a:r>
              <a:rPr lang="en-GB" sz="2000" dirty="0">
                <a:latin typeface="+mn-lt"/>
                <a:cs typeface="+mn-cs"/>
              </a:rPr>
              <a:t>in which is </a:t>
            </a:r>
            <a:r>
              <a:rPr lang="en-GB" sz="2000" dirty="0">
                <a:solidFill>
                  <a:srgbClr val="FF0000"/>
                </a:solidFill>
                <a:latin typeface="+mn-lt"/>
                <a:cs typeface="+mn-cs"/>
              </a:rPr>
              <a:t>the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subject of the study </a:t>
            </a:r>
            <a:r>
              <a:rPr lang="en-GB" sz="2000" dirty="0">
                <a:latin typeface="+mn-lt"/>
                <a:cs typeface="+mn-cs"/>
              </a:rPr>
              <a:t>and/or a </a:t>
            </a:r>
            <a:r>
              <a:rPr lang="en-GB" sz="2000" dirty="0">
                <a:solidFill>
                  <a:srgbClr val="FF0000"/>
                </a:solidFill>
                <a:latin typeface="+mn-lt"/>
                <a:cs typeface="+mn-cs"/>
              </a:rPr>
              <a:t>working </a:t>
            </a:r>
            <a:r>
              <a:rPr lang="en-GB" sz="2000" dirty="0" smtClean="0">
                <a:solidFill>
                  <a:srgbClr val="FF0000"/>
                </a:solidFill>
                <a:latin typeface="+mn-lt"/>
                <a:cs typeface="+mn-cs"/>
              </a:rPr>
              <a:t>model</a:t>
            </a:r>
            <a:endParaRPr lang="en-GB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 smtClean="0">
                <a:latin typeface="+mn-lt"/>
                <a:cs typeface="+mn-cs"/>
              </a:rPr>
              <a:t>To know the </a:t>
            </a:r>
            <a:r>
              <a:rPr lang="en-GB" sz="2000" dirty="0">
                <a:latin typeface="+mn-lt"/>
                <a:cs typeface="+mn-cs"/>
              </a:rPr>
              <a:t>existing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economical and sociological </a:t>
            </a:r>
            <a:r>
              <a:rPr lang="en-GB" sz="2000" b="1" dirty="0" smtClean="0">
                <a:solidFill>
                  <a:srgbClr val="FF0000"/>
                </a:solidFill>
                <a:latin typeface="+mn-lt"/>
                <a:cs typeface="+mn-cs"/>
              </a:rPr>
              <a:t>theories</a:t>
            </a:r>
            <a:r>
              <a:rPr lang="en-GB" sz="2000" dirty="0" smtClean="0">
                <a:latin typeface="+mn-lt"/>
                <a:cs typeface="+mn-cs"/>
              </a:rPr>
              <a:t> </a:t>
            </a:r>
            <a:endParaRPr lang="en-GB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srgbClr val="FF0000"/>
                </a:solidFill>
                <a:latin typeface="+mn-lt"/>
                <a:cs typeface="+mn-cs"/>
              </a:rPr>
              <a:t>If these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theories do not exist </a:t>
            </a:r>
            <a:r>
              <a:rPr lang="en-GB" sz="2000" dirty="0">
                <a:latin typeface="+mn-lt"/>
                <a:cs typeface="+mn-cs"/>
              </a:rPr>
              <a:t>or are not convincing, it is necessary to </a:t>
            </a:r>
            <a:r>
              <a:rPr lang="en-GB" sz="2000" b="1" dirty="0">
                <a:latin typeface="+mn-lt"/>
                <a:cs typeface="+mn-cs"/>
              </a:rPr>
              <a:t>use empirical evidence</a:t>
            </a:r>
            <a:r>
              <a:rPr lang="en-GB" sz="2000" dirty="0">
                <a:latin typeface="+mn-lt"/>
                <a:cs typeface="+mn-cs"/>
              </a:rPr>
              <a:t>, through a </a:t>
            </a:r>
            <a:r>
              <a:rPr lang="en-GB" sz="2000" dirty="0" smtClean="0">
                <a:latin typeface="+mn-lt"/>
                <a:cs typeface="+mn-cs"/>
              </a:rPr>
              <a:t>sociologic, </a:t>
            </a:r>
            <a:r>
              <a:rPr lang="en-GB" sz="2000" dirty="0">
                <a:latin typeface="+mn-lt"/>
                <a:cs typeface="+mn-cs"/>
              </a:rPr>
              <a:t>economic, managerial study of the organizations and the processes involved in the programme (in this case, the importance of the interdisciplinary cooperation is evident</a:t>
            </a:r>
            <a:r>
              <a:rPr lang="en-GB" sz="2000" dirty="0" smtClean="0">
                <a:latin typeface="+mn-lt"/>
                <a:cs typeface="+mn-cs"/>
              </a:rPr>
              <a:t>)</a:t>
            </a: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08639-D9F0-4E3F-AC39-92AAEC382F1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973138"/>
            <a:ext cx="7956550" cy="490537"/>
          </a:xfrm>
        </p:spPr>
        <p:txBody>
          <a:bodyPr anchor="t"/>
          <a:lstStyle/>
          <a:p>
            <a:r>
              <a:rPr lang="it-IT" altLang="en-US" sz="1800" b="1" smtClean="0">
                <a:solidFill>
                  <a:srgbClr val="7030A0"/>
                </a:solidFill>
              </a:rPr>
              <a:t>KEY CONDITIONS FOR THE APPLICATION OF THE SCHEME</a:t>
            </a:r>
          </a:p>
        </p:txBody>
      </p:sp>
      <p:sp>
        <p:nvSpPr>
          <p:cNvPr id="36866" name="AutoShape 10"/>
          <p:cNvSpPr>
            <a:spLocks noChangeArrowheads="1"/>
          </p:cNvSpPr>
          <p:nvPr/>
        </p:nvSpPr>
        <p:spPr bwMode="auto">
          <a:xfrm>
            <a:off x="1187450" y="1565275"/>
            <a:ext cx="7623175" cy="4374083"/>
          </a:xfrm>
          <a:prstGeom prst="downArrowCallout">
            <a:avLst>
              <a:gd name="adj1" fmla="val 8932"/>
              <a:gd name="adj2" fmla="val 15439"/>
              <a:gd name="adj3" fmla="val 20801"/>
              <a:gd name="adj4" fmla="val 7374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spcBef>
                <a:spcPts val="1000"/>
              </a:spcBef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b="1" dirty="0">
                <a:latin typeface="Calibri" pitchFamily="34" charset="0"/>
              </a:rPr>
              <a:t>adequate quantitative and qualitative statistical information</a:t>
            </a:r>
          </a:p>
          <a:p>
            <a:pPr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b="1" dirty="0">
                <a:latin typeface="Calibri" pitchFamily="34" charset="0"/>
              </a:rPr>
              <a:t>appropriate statistical information system for:</a:t>
            </a:r>
          </a:p>
          <a:p>
            <a:pPr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endParaRPr lang="en-US" altLang="en-US" b="1" dirty="0">
              <a:latin typeface="Calibri" pitchFamily="34" charset="0"/>
            </a:endParaRPr>
          </a:p>
          <a:p>
            <a:pPr lvl="4"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v"/>
            </a:pPr>
            <a:r>
              <a:rPr lang="en-US" altLang="en-US" b="1" dirty="0">
                <a:latin typeface="Calibri" pitchFamily="34" charset="0"/>
              </a:rPr>
              <a:t>  definition of intervention</a:t>
            </a:r>
          </a:p>
          <a:p>
            <a:pPr lvl="4"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v"/>
            </a:pPr>
            <a:r>
              <a:rPr lang="en-US" altLang="en-US" b="1" dirty="0">
                <a:latin typeface="Calibri" pitchFamily="34" charset="0"/>
              </a:rPr>
              <a:t>management of intervention</a:t>
            </a:r>
          </a:p>
          <a:p>
            <a:pPr lvl="4"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v"/>
            </a:pPr>
            <a:r>
              <a:rPr lang="en-US" altLang="en-US" b="1" dirty="0">
                <a:latin typeface="Calibri" pitchFamily="34" charset="0"/>
              </a:rPr>
              <a:t>evaluation of intervention</a:t>
            </a:r>
          </a:p>
          <a:p>
            <a:pPr lvl="4"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endParaRPr lang="en-US" altLang="en-US" b="1" dirty="0">
              <a:latin typeface="Calibri" pitchFamily="34" charset="0"/>
            </a:endParaRPr>
          </a:p>
          <a:p>
            <a:pPr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b="1" dirty="0">
                <a:solidFill>
                  <a:srgbClr val="C00000"/>
                </a:solidFill>
                <a:latin typeface="Calibri" pitchFamily="34" charset="0"/>
              </a:rPr>
              <a:t>planning</a:t>
            </a:r>
            <a:r>
              <a:rPr lang="en-US" altLang="en-US" b="1" dirty="0">
                <a:latin typeface="Calibri" pitchFamily="34" charset="0"/>
              </a:rPr>
              <a:t> of quantitative and qualitative </a:t>
            </a:r>
            <a:r>
              <a:rPr lang="en-US" altLang="en-US" b="1" dirty="0">
                <a:solidFill>
                  <a:srgbClr val="C00000"/>
                </a:solidFill>
                <a:latin typeface="Calibri" pitchFamily="34" charset="0"/>
              </a:rPr>
              <a:t>key </a:t>
            </a:r>
            <a:r>
              <a:rPr lang="en-US" altLang="en-US" b="1" dirty="0" smtClean="0">
                <a:solidFill>
                  <a:srgbClr val="C00000"/>
                </a:solidFill>
                <a:latin typeface="Calibri" pitchFamily="34" charset="0"/>
              </a:rPr>
              <a:t>indicators </a:t>
            </a:r>
            <a:r>
              <a:rPr lang="en-US" altLang="en-US" b="1" dirty="0" smtClean="0">
                <a:latin typeface="Calibri" pitchFamily="34" charset="0"/>
              </a:rPr>
              <a:t>(</a:t>
            </a:r>
            <a:r>
              <a:rPr lang="en-US" altLang="en-US" b="1" dirty="0" smtClean="0">
                <a:solidFill>
                  <a:srgbClr val="C00000"/>
                </a:solidFill>
                <a:latin typeface="Calibri" pitchFamily="34" charset="0"/>
              </a:rPr>
              <a:t>on poverty, etc</a:t>
            </a:r>
            <a:r>
              <a:rPr lang="en-US" altLang="en-US" b="1" dirty="0" smtClean="0">
                <a:latin typeface="Calibri" pitchFamily="34" charset="0"/>
              </a:rPr>
              <a:t>.) </a:t>
            </a:r>
            <a:endParaRPr lang="en-US" altLang="en-US" b="1" dirty="0">
              <a:latin typeface="Calibri" pitchFamily="34" charset="0"/>
            </a:endParaRPr>
          </a:p>
          <a:p>
            <a:pPr>
              <a:spcBef>
                <a:spcPts val="600"/>
              </a:spcBef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b="1" dirty="0">
                <a:latin typeface="Calibri" pitchFamily="34" charset="0"/>
              </a:rPr>
              <a:t>analysis of characteristics of variables and indicators</a:t>
            </a:r>
          </a:p>
        </p:txBody>
      </p:sp>
      <p:sp>
        <p:nvSpPr>
          <p:cNvPr id="23574" name="AutoShape 22"/>
          <p:cNvSpPr>
            <a:spLocks noChangeArrowheads="1"/>
          </p:cNvSpPr>
          <p:nvPr/>
        </p:nvSpPr>
        <p:spPr bwMode="auto">
          <a:xfrm>
            <a:off x="2111375" y="5903913"/>
            <a:ext cx="6699250" cy="4079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MEASUREMENT OF NET  BENEFIT OF THE INTERVENTION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1BF6B-AFB4-44D1-A989-57C2CB5BB50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cxnSp>
        <p:nvCxnSpPr>
          <p:cNvPr id="4" name="Connettore 1 3"/>
          <p:cNvCxnSpPr/>
          <p:nvPr/>
        </p:nvCxnSpPr>
        <p:spPr>
          <a:xfrm>
            <a:off x="0" y="7953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0" name="CasellaDiTesto 8"/>
          <p:cNvSpPr txBox="1">
            <a:spLocks noChangeArrowheads="1"/>
          </p:cNvSpPr>
          <p:nvPr/>
        </p:nvSpPr>
        <p:spPr bwMode="auto">
          <a:xfrm>
            <a:off x="539750" y="260350"/>
            <a:ext cx="827087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t-IT" sz="2800" b="1" dirty="0" smtClean="0">
                <a:solidFill>
                  <a:srgbClr val="0070C0"/>
                </a:solidFill>
                <a:latin typeface="Calibri" pitchFamily="34" charset="0"/>
              </a:rPr>
              <a:t>3 </a:t>
            </a:r>
            <a:r>
              <a:rPr lang="en-US" altLang="it-IT" sz="2800" b="1" dirty="0">
                <a:solidFill>
                  <a:srgbClr val="0070C0"/>
                </a:solidFill>
                <a:latin typeface="Calibri" pitchFamily="34" charset="0"/>
              </a:rPr>
              <a:t>Need for a Statistical Information  </a:t>
            </a:r>
            <a:r>
              <a:rPr lang="en-US" altLang="it-IT" sz="2800" b="1" dirty="0" smtClean="0">
                <a:solidFill>
                  <a:srgbClr val="0070C0"/>
                </a:solidFill>
                <a:latin typeface="Calibri" pitchFamily="34" charset="0"/>
              </a:rPr>
              <a:t>System –a-</a:t>
            </a:r>
            <a:endParaRPr lang="en-US" altLang="it-IT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6871" name="CasellaDiTesto 9"/>
          <p:cNvSpPr txBox="1">
            <a:spLocks noChangeArrowheads="1"/>
          </p:cNvSpPr>
          <p:nvPr/>
        </p:nvSpPr>
        <p:spPr bwMode="auto">
          <a:xfrm>
            <a:off x="179388" y="1700213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INF</a:t>
            </a:r>
            <a:r>
              <a:rPr lang="it-IT">
                <a:latin typeface="Calibri" pitchFamily="34" charset="0"/>
              </a:rPr>
              <a:t>.</a:t>
            </a:r>
            <a:endParaRPr lang="en-US">
              <a:latin typeface="Calibri" pitchFamily="34" charset="0"/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754063" y="1700213"/>
            <a:ext cx="395287" cy="369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73" name="CasellaDiTesto 11"/>
          <p:cNvSpPr txBox="1">
            <a:spLocks noChangeArrowheads="1"/>
          </p:cNvSpPr>
          <p:nvPr/>
        </p:nvSpPr>
        <p:spPr bwMode="auto">
          <a:xfrm>
            <a:off x="0" y="5373688"/>
            <a:ext cx="17637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Calibri" pitchFamily="34" charset="0"/>
              </a:rPr>
              <a:t>METHODS:</a:t>
            </a:r>
            <a:endParaRPr lang="it-IT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it-IT" b="1" dirty="0">
                <a:solidFill>
                  <a:srgbClr val="FF0000"/>
                </a:solidFill>
                <a:latin typeface="Calibri" pitchFamily="34" charset="0"/>
              </a:rPr>
              <a:t>Impact </a:t>
            </a:r>
            <a:r>
              <a:rPr lang="it-IT" b="1" dirty="0" err="1">
                <a:solidFill>
                  <a:srgbClr val="FF0000"/>
                </a:solidFill>
                <a:latin typeface="Calibri" pitchFamily="34" charset="0"/>
              </a:rPr>
              <a:t>evaluation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149350" y="5732463"/>
            <a:ext cx="469900" cy="374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ccia a destra 13"/>
          <p:cNvSpPr/>
          <p:nvPr/>
        </p:nvSpPr>
        <p:spPr>
          <a:xfrm>
            <a:off x="754063" y="4149725"/>
            <a:ext cx="395287" cy="3587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ccia a destra 2"/>
          <p:cNvSpPr/>
          <p:nvPr/>
        </p:nvSpPr>
        <p:spPr>
          <a:xfrm>
            <a:off x="8503680" y="4185096"/>
            <a:ext cx="504056" cy="288032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683568" y="214502"/>
            <a:ext cx="7848872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  <a:latin typeface="Calibri" pitchFamily="34" charset="0"/>
              </a:rPr>
              <a:t>3 Need </a:t>
            </a:r>
            <a:r>
              <a:rPr lang="en-US" altLang="it-IT" sz="2800" b="1" dirty="0">
                <a:solidFill>
                  <a:srgbClr val="0070C0"/>
                </a:solidFill>
                <a:latin typeface="Calibri" pitchFamily="34" charset="0"/>
              </a:rPr>
              <a:t>for a Statistical Information  </a:t>
            </a:r>
            <a:r>
              <a:rPr lang="en-US" altLang="it-IT" sz="2800" b="1" dirty="0" smtClean="0">
                <a:solidFill>
                  <a:srgbClr val="0070C0"/>
                </a:solidFill>
                <a:latin typeface="Calibri" pitchFamily="34" charset="0"/>
              </a:rPr>
              <a:t>System –b- </a:t>
            </a:r>
            <a:endParaRPr lang="en-US" altLang="it-IT" sz="2800" b="1" dirty="0">
              <a:solidFill>
                <a:srgbClr val="0070C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981075"/>
            <a:ext cx="8065145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+mn-lt"/>
                <a:cs typeface="+mn-cs"/>
              </a:rPr>
              <a:t>To </a:t>
            </a:r>
            <a:r>
              <a:rPr lang="en-GB" sz="2000" b="1" dirty="0">
                <a:latin typeface="+mn-lt"/>
                <a:cs typeface="+mn-cs"/>
              </a:rPr>
              <a:t>plan and evaluate </a:t>
            </a:r>
            <a:r>
              <a:rPr lang="en-GB" sz="2000" dirty="0">
                <a:latin typeface="+mn-lt"/>
                <a:cs typeface="+mn-cs"/>
              </a:rPr>
              <a:t>the policy intervention </a:t>
            </a:r>
            <a:r>
              <a:rPr lang="en-GB" sz="2000" b="1" dirty="0">
                <a:latin typeface="+mn-lt"/>
                <a:cs typeface="+mn-cs"/>
              </a:rPr>
              <a:t>in an objective way</a:t>
            </a:r>
            <a:r>
              <a:rPr lang="en-GB" sz="2000" dirty="0">
                <a:latin typeface="+mn-lt"/>
                <a:cs typeface="+mn-cs"/>
              </a:rPr>
              <a:t>, it is necessary </a:t>
            </a:r>
            <a:r>
              <a:rPr lang="en-GB" sz="2000" dirty="0" smtClean="0">
                <a:latin typeface="+mn-lt"/>
                <a:cs typeface="+mn-cs"/>
              </a:rPr>
              <a:t>:</a:t>
            </a:r>
            <a:endParaRPr lang="en-GB" sz="20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solidFill>
                  <a:srgbClr val="FF0000"/>
                </a:solidFill>
                <a:latin typeface="+mn-lt"/>
                <a:cs typeface="+mn-cs"/>
              </a:rPr>
              <a:t>first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“to measure”</a:t>
            </a:r>
            <a:r>
              <a:rPr lang="en-GB" sz="2000" dirty="0">
                <a:latin typeface="+mn-lt"/>
                <a:cs typeface="+mn-cs"/>
              </a:rPr>
              <a:t>,  having decided what to measure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+mn-lt"/>
                <a:cs typeface="+mn-cs"/>
              </a:rPr>
              <a:t>then to have </a:t>
            </a:r>
            <a:r>
              <a:rPr lang="en-GB" sz="2000" b="1" dirty="0">
                <a:latin typeface="+mn-lt"/>
                <a:cs typeface="+mn-cs"/>
              </a:rPr>
              <a:t>adequate measures </a:t>
            </a:r>
            <a:r>
              <a:rPr lang="en-GB" sz="2000" dirty="0">
                <a:latin typeface="+mn-lt"/>
                <a:cs typeface="+mn-cs"/>
              </a:rPr>
              <a:t>of the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variables</a:t>
            </a:r>
            <a:r>
              <a:rPr lang="en-GB" sz="20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GB" sz="2000" dirty="0">
                <a:latin typeface="+mn-lt"/>
                <a:cs typeface="+mn-cs"/>
              </a:rPr>
              <a:t>of interest and plan the </a:t>
            </a:r>
            <a:r>
              <a:rPr lang="en-GB" sz="2000" dirty="0" smtClean="0">
                <a:latin typeface="+mn-lt"/>
                <a:cs typeface="+mn-cs"/>
              </a:rPr>
              <a:t>appropriate </a:t>
            </a:r>
            <a:r>
              <a:rPr lang="en-GB" sz="2000" b="1" dirty="0">
                <a:latin typeface="+mn-lt"/>
                <a:cs typeface="+mn-cs"/>
              </a:rPr>
              <a:t>quantitative</a:t>
            </a:r>
            <a:r>
              <a:rPr lang="en-GB" sz="2000" dirty="0">
                <a:latin typeface="+mn-lt"/>
                <a:cs typeface="+mn-cs"/>
              </a:rPr>
              <a:t> and </a:t>
            </a:r>
            <a:r>
              <a:rPr lang="en-GB" sz="2000" b="1" dirty="0">
                <a:latin typeface="+mn-lt"/>
                <a:cs typeface="+mn-cs"/>
              </a:rPr>
              <a:t>qualitative </a:t>
            </a:r>
            <a:r>
              <a:rPr lang="en-GB" sz="2000" b="1" dirty="0" smtClean="0">
                <a:latin typeface="+mn-lt"/>
                <a:cs typeface="+mn-cs"/>
              </a:rPr>
              <a:t>indicators</a:t>
            </a:r>
            <a:r>
              <a:rPr lang="en-GB" sz="2000" dirty="0" smtClean="0">
                <a:latin typeface="+mn-lt"/>
                <a:cs typeface="+mn-cs"/>
              </a:rPr>
              <a:t> </a:t>
            </a:r>
            <a:endParaRPr lang="en-GB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+mn-cs"/>
              </a:rPr>
              <a:t>The use of </a:t>
            </a:r>
            <a:r>
              <a:rPr lang="en-GB" sz="2000" b="1" dirty="0">
                <a:latin typeface="+mn-lt"/>
                <a:cs typeface="+mn-cs"/>
              </a:rPr>
              <a:t>different indicators </a:t>
            </a:r>
            <a:r>
              <a:rPr lang="en-GB" sz="2000" dirty="0">
                <a:latin typeface="+mn-lt"/>
                <a:cs typeface="+mn-cs"/>
              </a:rPr>
              <a:t>is also an </a:t>
            </a:r>
            <a:r>
              <a:rPr lang="en-GB" sz="2000" b="1" dirty="0">
                <a:latin typeface="+mn-lt"/>
                <a:cs typeface="+mn-cs"/>
              </a:rPr>
              <a:t>opportunity to check the quality and consistency of different data </a:t>
            </a:r>
            <a:r>
              <a:rPr lang="en-GB" sz="2000" dirty="0">
                <a:latin typeface="+mn-lt"/>
                <a:cs typeface="+mn-cs"/>
              </a:rPr>
              <a:t>on the same phenomenon as well as data on different phenomena arising from different statistical </a:t>
            </a:r>
            <a:r>
              <a:rPr lang="en-GB" sz="2000" dirty="0" smtClean="0">
                <a:latin typeface="+mn-lt"/>
                <a:cs typeface="+mn-cs"/>
              </a:rPr>
              <a:t>sources</a:t>
            </a:r>
            <a:endParaRPr lang="en-GB" sz="20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+mn-lt"/>
                <a:cs typeface="+mn-cs"/>
              </a:rPr>
              <a:t>In the end, the analysis of data highlights the most important results obtained from  different statistical surveys (thus </a:t>
            </a:r>
            <a:r>
              <a:rPr lang="en-GB" sz="2000" b="1" dirty="0">
                <a:latin typeface="+mn-lt"/>
                <a:cs typeface="+mn-cs"/>
              </a:rPr>
              <a:t>increasing the value added in the presentation of the results of each single survey</a:t>
            </a:r>
            <a:r>
              <a:rPr lang="en-GB" sz="2000" dirty="0">
                <a:latin typeface="+mn-lt"/>
                <a:cs typeface="+mn-cs"/>
              </a:rPr>
              <a:t>) and provides possible solutions to problems of economic and social policy.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dirty="0">
              <a:latin typeface="+mn-lt"/>
              <a:cs typeface="+mn-cs"/>
            </a:endParaRPr>
          </a:p>
          <a:p>
            <a:pPr lvl="1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Numbers produced by surveys  are transformed into</a:t>
            </a:r>
          </a:p>
          <a:p>
            <a:pPr lvl="1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 “political relevant information”</a:t>
            </a: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ED0CB-D7EC-4007-A318-3C3E6DF85ED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reccia a destra 3"/>
          <p:cNvSpPr/>
          <p:nvPr/>
        </p:nvSpPr>
        <p:spPr>
          <a:xfrm>
            <a:off x="971600" y="5805264"/>
            <a:ext cx="720725" cy="2889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-80770"/>
            <a:ext cx="9036495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altLang="it-IT" sz="2800" b="1" dirty="0">
                <a:solidFill>
                  <a:srgbClr val="0070C0"/>
                </a:solidFill>
              </a:rPr>
              <a:t>4</a:t>
            </a:r>
            <a:r>
              <a:rPr lang="it-IT" altLang="it-IT" sz="2800" b="1" dirty="0" smtClean="0">
                <a:solidFill>
                  <a:srgbClr val="0070C0"/>
                </a:solidFill>
              </a:rPr>
              <a:t> Statistical </a:t>
            </a:r>
            <a:r>
              <a:rPr lang="en-US" altLang="it-IT" sz="2800" b="1" dirty="0" smtClean="0">
                <a:solidFill>
                  <a:srgbClr val="0070C0"/>
                </a:solidFill>
              </a:rPr>
              <a:t>support</a:t>
            </a:r>
            <a:r>
              <a:rPr lang="it-IT" altLang="it-IT" sz="2800" b="1" dirty="0" smtClean="0">
                <a:solidFill>
                  <a:srgbClr val="0070C0"/>
                </a:solidFill>
              </a:rPr>
              <a:t>  </a:t>
            </a:r>
            <a:r>
              <a:rPr lang="en-US" altLang="it-IT" sz="2800" b="1" dirty="0" smtClean="0">
                <a:solidFill>
                  <a:srgbClr val="0070C0"/>
                </a:solidFill>
              </a:rPr>
              <a:t>for the implementation of 	policy interventions at a local level </a:t>
            </a:r>
            <a:endParaRPr lang="en-US" altLang="it-IT" sz="2800" b="1" dirty="0">
              <a:solidFill>
                <a:srgbClr val="0070C0"/>
              </a:solidFill>
            </a:endParaRPr>
          </a:p>
        </p:txBody>
      </p:sp>
      <p:sp>
        <p:nvSpPr>
          <p:cNvPr id="22531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39750" y="1052513"/>
            <a:ext cx="820896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6BE89-8D29-4C17-9BD0-B9CF3F85AE0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CasellaDiTesto 3"/>
          <p:cNvSpPr txBox="1"/>
          <p:nvPr/>
        </p:nvSpPr>
        <p:spPr>
          <a:xfrm>
            <a:off x="395759" y="86449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1 The multi-step </a:t>
            </a:r>
            <a:r>
              <a:rPr lang="en-US" b="1" dirty="0" smtClean="0"/>
              <a:t>procedure</a:t>
            </a:r>
            <a:r>
              <a:rPr lang="it-IT" dirty="0"/>
              <a:t> 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759" y="1302088"/>
            <a:ext cx="8352954" cy="5128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/>
          </a:p>
        </p:txBody>
      </p:sp>
      <p:pic>
        <p:nvPicPr>
          <p:cNvPr id="13" name="Immagin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720" y="1333145"/>
            <a:ext cx="5040560" cy="473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58729"/>
            <a:ext cx="9252520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</a:rPr>
              <a:t>Statistical approach for selecting and analyzing Indicators</a:t>
            </a:r>
            <a:endParaRPr lang="it-IT" altLang="it-IT" sz="2800" b="1" dirty="0">
              <a:solidFill>
                <a:srgbClr val="0070C0"/>
              </a:solidFill>
            </a:endParaRPr>
          </a:p>
        </p:txBody>
      </p:sp>
      <p:sp>
        <p:nvSpPr>
          <p:cNvPr id="30723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4" name="CasellaDiTesto 1"/>
          <p:cNvSpPr txBox="1">
            <a:spLocks noChangeArrowheads="1"/>
          </p:cNvSpPr>
          <p:nvPr/>
        </p:nvSpPr>
        <p:spPr bwMode="auto">
          <a:xfrm>
            <a:off x="395288" y="981075"/>
            <a:ext cx="561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0685" y="1304379"/>
            <a:ext cx="793115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  <a:cs typeface="+mn-cs"/>
              </a:rPr>
              <a:t>Statistical analysis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helps</a:t>
            </a:r>
            <a:r>
              <a:rPr lang="en-US" sz="2000" dirty="0" smtClean="0">
                <a:latin typeface="+mn-lt"/>
                <a:cs typeface="+mn-cs"/>
              </a:rPr>
              <a:t> the policy maker to identify issues, using various methods indicated in the sketch to give reply to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+mn-cs"/>
              </a:rPr>
              <a:t>various questions</a:t>
            </a:r>
            <a:r>
              <a:rPr lang="en-US" sz="2000" dirty="0" smtClean="0"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  <a:cs typeface="+mn-cs"/>
              </a:rPr>
              <a:t>How</a:t>
            </a:r>
            <a:r>
              <a:rPr lang="en-US" sz="2000" dirty="0" smtClean="0">
                <a:latin typeface="+mn-lt"/>
                <a:cs typeface="+mn-cs"/>
              </a:rPr>
              <a:t> is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situation</a:t>
            </a:r>
            <a:r>
              <a:rPr lang="en-US" sz="2000" b="1" dirty="0" smtClean="0">
                <a:latin typeface="+mn-lt"/>
                <a:cs typeface="+mn-cs"/>
              </a:rPr>
              <a:t> </a:t>
            </a:r>
            <a:r>
              <a:rPr lang="en-US" sz="2000" dirty="0" smtClean="0">
                <a:latin typeface="+mn-lt"/>
                <a:cs typeface="+mn-cs"/>
              </a:rPr>
              <a:t>of the area?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  <a:cs typeface="+mn-cs"/>
              </a:rPr>
              <a:t>Where</a:t>
            </a:r>
            <a:r>
              <a:rPr lang="en-US" sz="2000" dirty="0" smtClean="0">
                <a:latin typeface="+mn-lt"/>
                <a:cs typeface="+mn-cs"/>
              </a:rPr>
              <a:t> are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main problems</a:t>
            </a:r>
            <a:r>
              <a:rPr lang="en-US" sz="2000" dirty="0" smtClean="0">
                <a:latin typeface="+mn-lt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  <a:cs typeface="+mn-cs"/>
              </a:rPr>
              <a:t>Why </a:t>
            </a:r>
            <a:r>
              <a:rPr lang="en-US" sz="2000" dirty="0" smtClean="0">
                <a:latin typeface="+mn-lt"/>
                <a:cs typeface="+mn-cs"/>
              </a:rPr>
              <a:t>did the situation and problem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arisen</a:t>
            </a:r>
            <a:r>
              <a:rPr lang="en-US" sz="2000" dirty="0" smtClean="0">
                <a:latin typeface="+mn-lt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</a:t>
            </a:r>
            <a:r>
              <a:rPr lang="en-US" sz="2000" dirty="0" smtClean="0">
                <a:latin typeface="+mn-lt"/>
                <a:cs typeface="+mn-cs"/>
              </a:rPr>
              <a:t>n order to identify the most important aspects that need to be monitored and considered to design intervention policies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  <a:cs typeface="+mn-cs"/>
              </a:rPr>
              <a:t>But also to reply to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other questions</a:t>
            </a:r>
            <a:r>
              <a:rPr lang="en-US" sz="2000" dirty="0" smtClean="0"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  <a:cs typeface="+mn-cs"/>
              </a:rPr>
              <a:t>Is the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+mn-cs"/>
              </a:rPr>
              <a:t>situation</a:t>
            </a:r>
            <a:r>
              <a:rPr lang="en-US" sz="2000" dirty="0" smtClean="0">
                <a:latin typeface="+mn-lt"/>
                <a:cs typeface="+mn-cs"/>
              </a:rPr>
              <a:t> of the area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improving or worsening </a:t>
            </a:r>
            <a:r>
              <a:rPr lang="en-US" sz="2000" dirty="0" smtClean="0">
                <a:latin typeface="+mn-lt"/>
                <a:cs typeface="+mn-cs"/>
              </a:rPr>
              <a:t>over time?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  <a:cs typeface="+mn-cs"/>
              </a:rPr>
              <a:t>Is there a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specific trend </a:t>
            </a:r>
            <a:r>
              <a:rPr lang="en-US" sz="2000" dirty="0" smtClean="0">
                <a:latin typeface="+mn-lt"/>
                <a:cs typeface="+mn-cs"/>
              </a:rPr>
              <a:t>over the last few years?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  <a:cs typeface="+mn-cs"/>
              </a:rPr>
              <a:t>Do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sub-areas</a:t>
            </a:r>
            <a:r>
              <a:rPr lang="en-US" sz="2000" dirty="0" smtClean="0">
                <a:latin typeface="+mn-lt"/>
                <a:cs typeface="+mn-cs"/>
              </a:rPr>
              <a:t> have the same characteristics and </a:t>
            </a:r>
            <a:r>
              <a:rPr lang="en-US" sz="2000" dirty="0" err="1" smtClean="0">
                <a:latin typeface="+mn-lt"/>
                <a:cs typeface="+mn-cs"/>
              </a:rPr>
              <a:t>behaviour</a:t>
            </a:r>
            <a:r>
              <a:rPr lang="en-US" sz="2000" dirty="0" smtClean="0">
                <a:latin typeface="+mn-lt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i</a:t>
            </a:r>
            <a:r>
              <a:rPr lang="en-US" sz="2000" dirty="0" smtClean="0">
                <a:latin typeface="+mn-lt"/>
                <a:cs typeface="+mn-cs"/>
              </a:rPr>
              <a:t>n order to understand where intervention is primarily required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  <a:cs typeface="+mn-cs"/>
              </a:rPr>
              <a:t> 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82584-F61D-4C2E-8009-8E701F3B3B6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reccia circolare a destra 1"/>
          <p:cNvSpPr/>
          <p:nvPr/>
        </p:nvSpPr>
        <p:spPr>
          <a:xfrm>
            <a:off x="347663" y="2708920"/>
            <a:ext cx="313022" cy="864096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347663" y="5085184"/>
            <a:ext cx="313022" cy="936104"/>
          </a:xfrm>
          <a:prstGeom prst="curved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</a:rPr>
              <a:t>The </a:t>
            </a:r>
            <a:r>
              <a:rPr lang="en-US" altLang="it-IT" sz="2800" b="1" dirty="0">
                <a:solidFill>
                  <a:srgbClr val="0070C0"/>
                </a:solidFill>
              </a:rPr>
              <a:t>implementation of a Statistical Information </a:t>
            </a:r>
            <a:r>
              <a:rPr lang="en-US" altLang="it-IT" sz="2800" b="1" dirty="0" smtClean="0">
                <a:solidFill>
                  <a:srgbClr val="0070C0"/>
                </a:solidFill>
              </a:rPr>
              <a:t>System at a local level: possible general effects </a:t>
            </a:r>
            <a:endParaRPr lang="en-US" altLang="it-IT" sz="2800" b="1" dirty="0">
              <a:solidFill>
                <a:srgbClr val="0070C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0DEAA-AD77-45AC-8E9D-AC9FBF59DE9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07975" y="1109663"/>
            <a:ext cx="8634413" cy="53117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>
            <a:spAutoFit/>
          </a:bodyPr>
          <a:lstStyle>
            <a:lvl1pPr marL="363538" indent="-363538">
              <a:defRPr>
                <a:solidFill>
                  <a:schemeClr val="tx1"/>
                </a:solidFill>
                <a:latin typeface="Arial" charset="0"/>
              </a:defRPr>
            </a:lvl1pPr>
            <a:lvl2pPr marL="71596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buFont typeface="Wingdings" pitchFamily="2" charset="2"/>
              <a:buChar char="Ä"/>
              <a:defRPr/>
            </a:pPr>
            <a:r>
              <a:rPr lang="en-US" altLang="en-US" sz="2000" b="1" dirty="0" smtClean="0">
                <a:cs typeface="+mn-cs"/>
              </a:rPr>
              <a:t>Answer</a:t>
            </a:r>
            <a:r>
              <a:rPr lang="en-US" altLang="en-US" sz="2000" dirty="0" smtClean="0">
                <a:cs typeface="+mn-cs"/>
              </a:rPr>
              <a:t> </a:t>
            </a:r>
            <a:r>
              <a:rPr lang="en-US" altLang="en-US" sz="2000" dirty="0">
                <a:cs typeface="+mn-cs"/>
              </a:rPr>
              <a:t>to the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new demand of information </a:t>
            </a:r>
            <a:r>
              <a:rPr lang="en-US" altLang="en-US" sz="2000" dirty="0">
                <a:cs typeface="+mn-cs"/>
              </a:rPr>
              <a:t>for programming and </a:t>
            </a:r>
            <a:r>
              <a:rPr lang="en-US" altLang="en-US" sz="2000" dirty="0" smtClean="0">
                <a:cs typeface="+mn-cs"/>
              </a:rPr>
              <a:t>evaluating </a:t>
            </a:r>
            <a:r>
              <a:rPr lang="en-US" altLang="en-US" sz="2000" dirty="0">
                <a:cs typeface="+mn-cs"/>
              </a:rPr>
              <a:t>of </a:t>
            </a:r>
            <a:r>
              <a:rPr lang="en-US" altLang="en-US" sz="2000" dirty="0" smtClean="0">
                <a:cs typeface="+mn-cs"/>
              </a:rPr>
              <a:t>interventions</a:t>
            </a:r>
          </a:p>
          <a:p>
            <a:pPr marL="0" indent="0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defRPr/>
            </a:pPr>
            <a:endParaRPr lang="en-US" altLang="en-US" sz="2000" dirty="0" smtClean="0">
              <a:cs typeface="+mn-cs"/>
            </a:endParaRPr>
          </a:p>
          <a:p>
            <a:pPr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buFont typeface="Wingdings" pitchFamily="2" charset="2"/>
              <a:buChar char="Ä"/>
              <a:defRPr/>
            </a:pPr>
            <a:r>
              <a:rPr lang="en-US" altLang="en-US" sz="2000" b="1" dirty="0">
                <a:cs typeface="+mn-cs"/>
              </a:rPr>
              <a:t>Enhancement</a:t>
            </a:r>
            <a:r>
              <a:rPr lang="en-US" altLang="en-US" sz="2000" dirty="0">
                <a:cs typeface="+mn-cs"/>
              </a:rPr>
              <a:t> of the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existing</a:t>
            </a:r>
            <a:r>
              <a:rPr lang="en-US" altLang="en-US" sz="2000" dirty="0">
                <a:solidFill>
                  <a:srgbClr val="FF0000"/>
                </a:solidFill>
                <a:cs typeface="+mn-cs"/>
              </a:rPr>
              <a:t> territorial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statistical information</a:t>
            </a:r>
          </a:p>
          <a:p>
            <a:pPr marL="0" indent="0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defRPr/>
            </a:pPr>
            <a:endParaRPr lang="en-US" altLang="en-US" sz="2000" dirty="0">
              <a:cs typeface="+mn-cs"/>
            </a:endParaRPr>
          </a:p>
          <a:p>
            <a:pPr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buFont typeface="Wingdings" pitchFamily="2" charset="2"/>
              <a:buChar char="Ä"/>
              <a:defRPr/>
            </a:pPr>
            <a:r>
              <a:rPr lang="en-US" altLang="en-US" sz="2000" dirty="0" smtClean="0">
                <a:cs typeface="+mn-cs"/>
              </a:rPr>
              <a:t>Increase </a:t>
            </a:r>
            <a:r>
              <a:rPr lang="en-US" altLang="en-US" sz="2000" dirty="0">
                <a:cs typeface="+mn-cs"/>
              </a:rPr>
              <a:t>a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permanent settlement of statistical data </a:t>
            </a:r>
            <a:r>
              <a:rPr lang="en-US" altLang="en-US" sz="2000" b="1" dirty="0">
                <a:cs typeface="+mn-cs"/>
              </a:rPr>
              <a:t>and indicators </a:t>
            </a:r>
            <a:r>
              <a:rPr lang="en-US" altLang="en-US" sz="2000" dirty="0">
                <a:cs typeface="+mn-cs"/>
              </a:rPr>
              <a:t>supply on regional and sub-regional </a:t>
            </a:r>
            <a:r>
              <a:rPr lang="en-US" altLang="en-US" sz="2000" dirty="0" smtClean="0">
                <a:cs typeface="+mn-cs"/>
              </a:rPr>
              <a:t>basis</a:t>
            </a:r>
          </a:p>
          <a:p>
            <a:pPr marL="0" indent="0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defRPr/>
            </a:pPr>
            <a:endParaRPr lang="en-US" altLang="en-US" sz="2000" dirty="0">
              <a:cs typeface="+mn-cs"/>
            </a:endParaRPr>
          </a:p>
          <a:p>
            <a:pPr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buFont typeface="Wingdings" pitchFamily="2" charset="2"/>
              <a:buChar char="Ä"/>
              <a:defRPr/>
            </a:pPr>
            <a:r>
              <a:rPr lang="en-US" altLang="en-US" sz="2000" dirty="0">
                <a:cs typeface="+mn-cs"/>
              </a:rPr>
              <a:t>Use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new methodologies </a:t>
            </a:r>
            <a:r>
              <a:rPr lang="en-US" altLang="en-US" sz="2000" b="1" dirty="0">
                <a:cs typeface="+mn-cs"/>
              </a:rPr>
              <a:t>and tools </a:t>
            </a:r>
            <a:r>
              <a:rPr lang="en-US" altLang="en-US" sz="2000" dirty="0">
                <a:cs typeface="+mn-cs"/>
              </a:rPr>
              <a:t>for producing territorial statistical </a:t>
            </a:r>
            <a:r>
              <a:rPr lang="en-US" altLang="en-US" sz="2000" dirty="0" smtClean="0">
                <a:cs typeface="+mn-cs"/>
              </a:rPr>
              <a:t>estimations</a:t>
            </a:r>
          </a:p>
          <a:p>
            <a:pPr marL="0" indent="0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80000"/>
              <a:defRPr/>
            </a:pPr>
            <a:endParaRPr lang="en-US" altLang="en-US" sz="2000" dirty="0">
              <a:cs typeface="+mn-cs"/>
            </a:endParaRPr>
          </a:p>
          <a:p>
            <a:pPr fontAlgn="auto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180000"/>
              <a:buFont typeface="Wingdings" pitchFamily="2" charset="2"/>
              <a:buChar char="Ä"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cs typeface="+mn-cs"/>
              </a:rPr>
              <a:t>Disseminate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results </a:t>
            </a:r>
            <a:r>
              <a:rPr lang="en-US" altLang="en-US" sz="2000" dirty="0">
                <a:cs typeface="+mn-cs"/>
              </a:rPr>
              <a:t>achieved to different users and scientific society as a whole</a:t>
            </a:r>
          </a:p>
        </p:txBody>
      </p:sp>
    </p:spTree>
    <p:extLst>
      <p:ext uri="{BB962C8B-B14F-4D97-AF65-F5344CB8AC3E}">
        <p14:creationId xmlns:p14="http://schemas.microsoft.com/office/powerpoint/2010/main" val="24966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17663"/>
            <a:ext cx="9144000" cy="1143000"/>
          </a:xfrm>
          <a:extLst/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IMPACT OF THE DEMAND FOR TERRITORIAL AND SECTORIAL STATISTICS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3887788" y="2357438"/>
            <a:ext cx="4968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ü"/>
            </a:pPr>
            <a:r>
              <a:rPr lang="en-US" altLang="en-US">
                <a:solidFill>
                  <a:schemeClr val="accent2"/>
                </a:solidFill>
                <a:latin typeface="Calibri" pitchFamily="34" charset="0"/>
              </a:rPr>
              <a:t>Increasing of </a:t>
            </a:r>
            <a:r>
              <a:rPr lang="en-US" altLang="en-US" b="1">
                <a:solidFill>
                  <a:schemeClr val="accent2"/>
                </a:solidFill>
                <a:latin typeface="Calibri" pitchFamily="34" charset="0"/>
              </a:rPr>
              <a:t>sensitiveness to the topics </a:t>
            </a:r>
            <a:r>
              <a:rPr lang="en-US" altLang="en-US">
                <a:solidFill>
                  <a:schemeClr val="accent2"/>
                </a:solidFill>
                <a:latin typeface="Calibri" pitchFamily="34" charset="0"/>
              </a:rPr>
              <a:t>of territorial data and indicators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ü"/>
            </a:pPr>
            <a:r>
              <a:rPr lang="en-US" altLang="en-US">
                <a:solidFill>
                  <a:schemeClr val="accent2"/>
                </a:solidFill>
                <a:latin typeface="Calibri" pitchFamily="34" charset="0"/>
              </a:rPr>
              <a:t>Implementation of exchange of territorial data 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-36513" y="2471738"/>
            <a:ext cx="2843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b="1">
                <a:solidFill>
                  <a:schemeClr val="accent2"/>
                </a:solidFill>
                <a:latin typeface="Calibri" pitchFamily="34" charset="0"/>
              </a:rPr>
              <a:t>A RELATION IMPACT</a:t>
            </a:r>
          </a:p>
        </p:txBody>
      </p:sp>
      <p:sp>
        <p:nvSpPr>
          <p:cNvPr id="43012" name="AutoShape 5"/>
          <p:cNvSpPr>
            <a:spLocks noChangeArrowheads="1"/>
          </p:cNvSpPr>
          <p:nvPr/>
        </p:nvSpPr>
        <p:spPr bwMode="auto">
          <a:xfrm>
            <a:off x="2928938" y="2511425"/>
            <a:ext cx="777875" cy="287338"/>
          </a:xfrm>
          <a:custGeom>
            <a:avLst/>
            <a:gdLst>
              <a:gd name="T0" fmla="*/ 583876 w 21600"/>
              <a:gd name="T1" fmla="*/ 0 h 21600"/>
              <a:gd name="T2" fmla="*/ 0 w 21600"/>
              <a:gd name="T3" fmla="*/ 143669 h 21600"/>
              <a:gd name="T4" fmla="*/ 583876 w 21600"/>
              <a:gd name="T5" fmla="*/ 287337 h 21600"/>
              <a:gd name="T6" fmla="*/ 778501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3943350" y="3421063"/>
            <a:ext cx="496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ü"/>
            </a:pPr>
            <a:r>
              <a:rPr lang="en-US" altLang="en-US" b="1">
                <a:solidFill>
                  <a:schemeClr val="accent2"/>
                </a:solidFill>
                <a:latin typeface="Calibri" pitchFamily="34" charset="0"/>
              </a:rPr>
              <a:t>Involvement of others administrations </a:t>
            </a:r>
            <a:r>
              <a:rPr lang="en-US" altLang="en-US">
                <a:solidFill>
                  <a:schemeClr val="accent2"/>
                </a:solidFill>
                <a:latin typeface="Calibri" pitchFamily="34" charset="0"/>
              </a:rPr>
              <a:t>to provide and ask for territorial data, and </a:t>
            </a:r>
            <a:r>
              <a:rPr lang="en-US" altLang="en-US">
                <a:latin typeface="Calibri" pitchFamily="34" charset="0"/>
              </a:rPr>
              <a:t>to disseminate the Culture of Measurement and Evaluation</a:t>
            </a: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0" y="3556000"/>
            <a:ext cx="2640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b="1">
                <a:solidFill>
                  <a:schemeClr val="accent2"/>
                </a:solidFill>
                <a:latin typeface="Calibri" pitchFamily="34" charset="0"/>
              </a:rPr>
              <a:t>AN INSTITUTIONAL</a:t>
            </a:r>
            <a:br>
              <a:rPr lang="en-US" altLang="en-US" b="1">
                <a:solidFill>
                  <a:schemeClr val="accent2"/>
                </a:solidFill>
                <a:latin typeface="Calibri" pitchFamily="34" charset="0"/>
              </a:rPr>
            </a:br>
            <a:r>
              <a:rPr lang="en-US" altLang="en-US" b="1">
                <a:solidFill>
                  <a:schemeClr val="accent2"/>
                </a:solidFill>
                <a:latin typeface="Calibri" pitchFamily="34" charset="0"/>
              </a:rPr>
              <a:t>      IMPACT</a:t>
            </a:r>
          </a:p>
        </p:txBody>
      </p:sp>
      <p:sp>
        <p:nvSpPr>
          <p:cNvPr id="43015" name="AutoShape 8"/>
          <p:cNvSpPr>
            <a:spLocks noChangeArrowheads="1"/>
          </p:cNvSpPr>
          <p:nvPr/>
        </p:nvSpPr>
        <p:spPr bwMode="auto">
          <a:xfrm>
            <a:off x="2886075" y="3733800"/>
            <a:ext cx="863600" cy="287338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143669 h 21600"/>
              <a:gd name="T4" fmla="*/ 647700 w 21600"/>
              <a:gd name="T5" fmla="*/ 287338 h 21600"/>
              <a:gd name="T6" fmla="*/ 863600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6" name="Rectangle 9"/>
          <p:cNvSpPr>
            <a:spLocks noChangeArrowheads="1"/>
          </p:cNvSpPr>
          <p:nvPr/>
        </p:nvSpPr>
        <p:spPr bwMode="auto">
          <a:xfrm>
            <a:off x="3887788" y="4724400"/>
            <a:ext cx="4968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Clr>
                <a:schemeClr val="hlink"/>
              </a:buClr>
              <a:buSzPct val="180000"/>
              <a:buFont typeface="Wingdings" pitchFamily="2" charset="2"/>
              <a:buChar char="ü"/>
            </a:pPr>
            <a:r>
              <a:rPr lang="en-US" altLang="en-US">
                <a:solidFill>
                  <a:schemeClr val="accent2"/>
                </a:solidFill>
                <a:latin typeface="Calibri" pitchFamily="34" charset="0"/>
              </a:rPr>
              <a:t>A direct  </a:t>
            </a:r>
            <a:r>
              <a:rPr lang="en-US" altLang="en-US" b="1">
                <a:solidFill>
                  <a:schemeClr val="accent2"/>
                </a:solidFill>
                <a:latin typeface="Calibri" pitchFamily="34" charset="0"/>
              </a:rPr>
              <a:t>reply to an increasing demand of territorial indicators</a:t>
            </a:r>
            <a:r>
              <a:rPr lang="en-US" altLang="en-US">
                <a:solidFill>
                  <a:schemeClr val="accent2"/>
                </a:solidFill>
                <a:latin typeface="Calibri" pitchFamily="34" charset="0"/>
              </a:rPr>
              <a:t> coming from other actors not directly involved in policy making</a:t>
            </a:r>
          </a:p>
        </p:txBody>
      </p:sp>
      <p:sp>
        <p:nvSpPr>
          <p:cNvPr id="43017" name="Rectangle 10"/>
          <p:cNvSpPr>
            <a:spLocks noChangeArrowheads="1"/>
          </p:cNvSpPr>
          <p:nvPr/>
        </p:nvSpPr>
        <p:spPr bwMode="auto">
          <a:xfrm>
            <a:off x="-36513" y="4856163"/>
            <a:ext cx="3071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b="1">
                <a:solidFill>
                  <a:schemeClr val="accent2"/>
                </a:solidFill>
                <a:latin typeface="Calibri" pitchFamily="34" charset="0"/>
              </a:rPr>
              <a:t>AN EXTERNAL IMPACT</a:t>
            </a:r>
          </a:p>
        </p:txBody>
      </p:sp>
      <p:sp>
        <p:nvSpPr>
          <p:cNvPr id="43018" name="AutoShape 11"/>
          <p:cNvSpPr>
            <a:spLocks noChangeArrowheads="1"/>
          </p:cNvSpPr>
          <p:nvPr/>
        </p:nvSpPr>
        <p:spPr bwMode="auto">
          <a:xfrm>
            <a:off x="2843213" y="4895850"/>
            <a:ext cx="863600" cy="287338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143669 h 21600"/>
              <a:gd name="T4" fmla="*/ 647700 w 21600"/>
              <a:gd name="T5" fmla="*/ 287337 h 21600"/>
              <a:gd name="T6" fmla="*/ 863600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DA755-FEDE-4CCA-8E5F-10261E52C97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302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</a:rPr>
              <a:t>Further </a:t>
            </a:r>
            <a:r>
              <a:rPr lang="en-US" altLang="it-IT" sz="2800" b="1" dirty="0">
                <a:solidFill>
                  <a:srgbClr val="0070C0"/>
                </a:solidFill>
              </a:rPr>
              <a:t>effects of  the implementation of a Statistical Information System </a:t>
            </a:r>
            <a:r>
              <a:rPr lang="en-US" altLang="it-IT" sz="2800" b="1" dirty="0" smtClean="0">
                <a:solidFill>
                  <a:srgbClr val="0070C0"/>
                </a:solidFill>
              </a:rPr>
              <a:t>at local level</a:t>
            </a:r>
            <a:endParaRPr lang="en-US" altLang="it-IT" sz="2800" b="1" dirty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850" y="5805488"/>
            <a:ext cx="83518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+mn-lt"/>
                <a:cs typeface="+mn-cs"/>
              </a:rPr>
              <a:t>Need to increase investments and financial resources to implement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+mn-lt"/>
                <a:cs typeface="+mn-cs"/>
              </a:rPr>
              <a:t>the local  information statistical </a:t>
            </a:r>
            <a:r>
              <a:rPr lang="en-US" alt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systems</a:t>
            </a:r>
            <a:endParaRPr lang="en-US" sz="20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3"/>
          <p:cNvSpPr txBox="1">
            <a:spLocks noChangeArrowheads="1"/>
          </p:cNvSpPr>
          <p:nvPr/>
        </p:nvSpPr>
        <p:spPr bwMode="auto">
          <a:xfrm>
            <a:off x="395288" y="48549"/>
            <a:ext cx="803592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t-IT" sz="2800" b="1" dirty="0">
                <a:solidFill>
                  <a:srgbClr val="0070C0"/>
                </a:solidFill>
              </a:rPr>
              <a:t>5</a:t>
            </a:r>
            <a:r>
              <a:rPr lang="en-US" altLang="it-IT" sz="2800" b="1" dirty="0" smtClean="0">
                <a:solidFill>
                  <a:srgbClr val="0070C0"/>
                </a:solidFill>
              </a:rPr>
              <a:t> </a:t>
            </a:r>
            <a:r>
              <a:rPr lang="en-US" altLang="it-IT" sz="2800" b="1" dirty="0">
                <a:solidFill>
                  <a:srgbClr val="0070C0"/>
                </a:solidFill>
              </a:rPr>
              <a:t>Different methods to get information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9D6E1-89A8-4A57-8F8B-8DC6A515010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Connettore 1 5"/>
          <p:cNvCxnSpPr/>
          <p:nvPr/>
        </p:nvCxnSpPr>
        <p:spPr>
          <a:xfrm>
            <a:off x="-10319" y="57686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0" name="CasellaDiTesto 7"/>
          <p:cNvSpPr txBox="1">
            <a:spLocks noChangeArrowheads="1"/>
          </p:cNvSpPr>
          <p:nvPr/>
        </p:nvSpPr>
        <p:spPr bwMode="auto">
          <a:xfrm>
            <a:off x="396876" y="695455"/>
            <a:ext cx="8034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There are </a:t>
            </a:r>
            <a:r>
              <a:rPr lang="en-US" sz="2000" b="1" dirty="0">
                <a:latin typeface="Calibri" pitchFamily="34" charset="0"/>
              </a:rPr>
              <a:t>various methods to collect information </a:t>
            </a:r>
            <a:r>
              <a:rPr lang="en-US" sz="2000" dirty="0">
                <a:latin typeface="Calibri" pitchFamily="34" charset="0"/>
              </a:rPr>
              <a:t>about large population</a:t>
            </a:r>
          </a:p>
        </p:txBody>
      </p:sp>
      <p:sp>
        <p:nvSpPr>
          <p:cNvPr id="45061" name="CasellaDiTesto 9"/>
          <p:cNvSpPr txBox="1">
            <a:spLocks noChangeArrowheads="1"/>
          </p:cNvSpPr>
          <p:nvPr/>
        </p:nvSpPr>
        <p:spPr bwMode="auto">
          <a:xfrm>
            <a:off x="395288" y="1345293"/>
            <a:ext cx="295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b="1" dirty="0">
                <a:latin typeface="Calibri" pitchFamily="34" charset="0"/>
              </a:rPr>
              <a:t>Statistical surveys</a:t>
            </a:r>
            <a:r>
              <a:rPr lang="en-US" dirty="0">
                <a:latin typeface="Calibri" pitchFamily="34" charset="0"/>
              </a:rPr>
              <a:t>	</a:t>
            </a:r>
          </a:p>
        </p:txBody>
      </p:sp>
      <p:sp>
        <p:nvSpPr>
          <p:cNvPr id="45062" name="CasellaDiTesto 12"/>
          <p:cNvSpPr txBox="1">
            <a:spLocks noChangeArrowheads="1"/>
          </p:cNvSpPr>
          <p:nvPr/>
        </p:nvSpPr>
        <p:spPr bwMode="auto">
          <a:xfrm>
            <a:off x="3563938" y="1288322"/>
            <a:ext cx="2808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collection of data in a </a:t>
            </a:r>
            <a:r>
              <a:rPr lang="en-US" b="1" dirty="0">
                <a:latin typeface="Calibri" pitchFamily="34" charset="0"/>
              </a:rPr>
              <a:t>standardized methods </a:t>
            </a:r>
            <a:r>
              <a:rPr lang="en-US" dirty="0">
                <a:latin typeface="Calibri" pitchFamily="34" charset="0"/>
              </a:rPr>
              <a:t>over large number of units</a:t>
            </a:r>
          </a:p>
        </p:txBody>
      </p:sp>
      <p:sp>
        <p:nvSpPr>
          <p:cNvPr id="45063" name="CasellaDiTesto 13"/>
          <p:cNvSpPr txBox="1">
            <a:spLocks noChangeArrowheads="1"/>
          </p:cNvSpPr>
          <p:nvPr/>
        </p:nvSpPr>
        <p:spPr bwMode="auto">
          <a:xfrm>
            <a:off x="279400" y="2227732"/>
            <a:ext cx="3097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b="1" dirty="0">
                <a:latin typeface="Calibri" pitchFamily="34" charset="0"/>
              </a:rPr>
              <a:t>Administrative record </a:t>
            </a:r>
            <a:r>
              <a:rPr lang="en-US" sz="2000" b="1" dirty="0" smtClean="0">
                <a:latin typeface="Calibri" pitchFamily="34" charset="0"/>
              </a:rPr>
              <a:t>systems (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Big Data?)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64" name="CasellaDiTesto 14"/>
          <p:cNvSpPr txBox="1">
            <a:spLocks noChangeArrowheads="1"/>
          </p:cNvSpPr>
          <p:nvPr/>
        </p:nvSpPr>
        <p:spPr bwMode="auto">
          <a:xfrm>
            <a:off x="304919" y="3073356"/>
            <a:ext cx="309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b="1" dirty="0">
                <a:latin typeface="Calibri" pitchFamily="34" charset="0"/>
              </a:rPr>
              <a:t>Qualitative investigation</a:t>
            </a:r>
          </a:p>
        </p:txBody>
      </p:sp>
      <p:sp>
        <p:nvSpPr>
          <p:cNvPr id="45065" name="CasellaDiTesto 16"/>
          <p:cNvSpPr txBox="1">
            <a:spLocks noChangeArrowheads="1"/>
          </p:cNvSpPr>
          <p:nvPr/>
        </p:nvSpPr>
        <p:spPr bwMode="auto">
          <a:xfrm>
            <a:off x="279400" y="3793435"/>
            <a:ext cx="2881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b="1" dirty="0">
                <a:latin typeface="Calibri" pitchFamily="34" charset="0"/>
              </a:rPr>
              <a:t>Observation of behaviors of </a:t>
            </a:r>
            <a:r>
              <a:rPr lang="en-US" sz="2000" b="1" dirty="0" smtClean="0">
                <a:latin typeface="Calibri" pitchFamily="34" charset="0"/>
              </a:rPr>
              <a:t>units (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Big Data?</a:t>
            </a:r>
            <a:r>
              <a:rPr lang="en-US" sz="2000" b="1" dirty="0" smtClean="0">
                <a:latin typeface="Calibri" pitchFamily="34" charset="0"/>
              </a:rPr>
              <a:t>)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45066" name="CasellaDiTesto 17"/>
          <p:cNvSpPr txBox="1">
            <a:spLocks noChangeArrowheads="1"/>
          </p:cNvSpPr>
          <p:nvPr/>
        </p:nvSpPr>
        <p:spPr bwMode="auto">
          <a:xfrm>
            <a:off x="279400" y="4894693"/>
            <a:ext cx="2520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b="1" dirty="0">
                <a:latin typeface="Calibri" pitchFamily="34" charset="0"/>
              </a:rPr>
              <a:t>Randomized experiments</a:t>
            </a:r>
          </a:p>
        </p:txBody>
      </p:sp>
      <p:sp>
        <p:nvSpPr>
          <p:cNvPr id="45067" name="CasellaDiTesto 18"/>
          <p:cNvSpPr txBox="1">
            <a:spLocks noChangeArrowheads="1"/>
          </p:cNvSpPr>
          <p:nvPr/>
        </p:nvSpPr>
        <p:spPr bwMode="auto">
          <a:xfrm>
            <a:off x="6496504" y="1337316"/>
            <a:ext cx="25193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Not ever it is possible to standardized;  </a:t>
            </a:r>
            <a:r>
              <a:rPr lang="en-US" b="1" dirty="0">
                <a:latin typeface="Calibri" pitchFamily="34" charset="0"/>
              </a:rPr>
              <a:t>possible errors</a:t>
            </a:r>
          </a:p>
        </p:txBody>
      </p:sp>
      <p:sp>
        <p:nvSpPr>
          <p:cNvPr id="45068" name="CasellaDiTesto 19"/>
          <p:cNvSpPr txBox="1">
            <a:spLocks noChangeArrowheads="1"/>
          </p:cNvSpPr>
          <p:nvPr/>
        </p:nvSpPr>
        <p:spPr bwMode="auto">
          <a:xfrm>
            <a:off x="3563938" y="2227732"/>
            <a:ext cx="1871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Sometimes</a:t>
            </a:r>
            <a:r>
              <a:rPr lang="en-US" dirty="0">
                <a:latin typeface="Calibri" pitchFamily="34" charset="0"/>
              </a:rPr>
              <a:t> offer very </a:t>
            </a:r>
            <a:r>
              <a:rPr lang="en-US" b="1" dirty="0">
                <a:latin typeface="Calibri" pitchFamily="34" charset="0"/>
              </a:rPr>
              <a:t>good data</a:t>
            </a:r>
          </a:p>
        </p:txBody>
      </p:sp>
      <p:sp>
        <p:nvSpPr>
          <p:cNvPr id="45069" name="CasellaDiTesto 20"/>
          <p:cNvSpPr txBox="1">
            <a:spLocks noChangeArrowheads="1"/>
          </p:cNvSpPr>
          <p:nvPr/>
        </p:nvSpPr>
        <p:spPr bwMode="auto">
          <a:xfrm>
            <a:off x="6465887" y="2343128"/>
            <a:ext cx="2376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Little control </a:t>
            </a:r>
            <a:r>
              <a:rPr lang="en-US" dirty="0">
                <a:latin typeface="Calibri" pitchFamily="34" charset="0"/>
              </a:rPr>
              <a:t>over the measurements</a:t>
            </a:r>
          </a:p>
        </p:txBody>
      </p:sp>
      <p:sp>
        <p:nvSpPr>
          <p:cNvPr id="45070" name="CasellaDiTesto 21"/>
          <p:cNvSpPr txBox="1">
            <a:spLocks noChangeArrowheads="1"/>
          </p:cNvSpPr>
          <p:nvPr/>
        </p:nvSpPr>
        <p:spPr bwMode="auto">
          <a:xfrm>
            <a:off x="3543300" y="2998396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Yield </a:t>
            </a:r>
            <a:r>
              <a:rPr lang="en-US" b="1" dirty="0">
                <a:latin typeface="Calibri" pitchFamily="34" charset="0"/>
              </a:rPr>
              <a:t>deep understanding</a:t>
            </a:r>
          </a:p>
        </p:txBody>
      </p:sp>
      <p:sp>
        <p:nvSpPr>
          <p:cNvPr id="45071" name="CasellaDiTesto 23"/>
          <p:cNvSpPr txBox="1">
            <a:spLocks noChangeArrowheads="1"/>
          </p:cNvSpPr>
          <p:nvPr/>
        </p:nvSpPr>
        <p:spPr bwMode="auto">
          <a:xfrm>
            <a:off x="3543298" y="3816867"/>
            <a:ext cx="2232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Information on </a:t>
            </a:r>
            <a:r>
              <a:rPr lang="en-US" b="1" dirty="0">
                <a:latin typeface="Calibri" pitchFamily="34" charset="0"/>
              </a:rPr>
              <a:t>frequency of events</a:t>
            </a:r>
          </a:p>
        </p:txBody>
      </p:sp>
      <p:sp>
        <p:nvSpPr>
          <p:cNvPr id="45072" name="CasellaDiTesto 24"/>
          <p:cNvSpPr txBox="1">
            <a:spLocks noChangeArrowheads="1"/>
          </p:cNvSpPr>
          <p:nvPr/>
        </p:nvSpPr>
        <p:spPr bwMode="auto">
          <a:xfrm>
            <a:off x="3563938" y="4886426"/>
            <a:ext cx="2232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Answer </a:t>
            </a:r>
            <a:r>
              <a:rPr lang="en-US" b="1" dirty="0">
                <a:latin typeface="Calibri" pitchFamily="34" charset="0"/>
              </a:rPr>
              <a:t>as stimuli cause behavior</a:t>
            </a:r>
          </a:p>
        </p:txBody>
      </p:sp>
      <p:sp>
        <p:nvSpPr>
          <p:cNvPr id="45073" name="CasellaDiTesto 25"/>
          <p:cNvSpPr txBox="1">
            <a:spLocks noChangeArrowheads="1"/>
          </p:cNvSpPr>
          <p:nvPr/>
        </p:nvSpPr>
        <p:spPr bwMode="auto">
          <a:xfrm>
            <a:off x="6465887" y="3019153"/>
            <a:ext cx="2276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latin typeface="Calibri" pitchFamily="34" charset="0"/>
              </a:rPr>
              <a:t>S</a:t>
            </a:r>
            <a:r>
              <a:rPr lang="en-US" b="1" dirty="0">
                <a:latin typeface="Calibri" pitchFamily="34" charset="0"/>
              </a:rPr>
              <a:t>mall groups  </a:t>
            </a:r>
            <a:r>
              <a:rPr lang="en-US" dirty="0">
                <a:latin typeface="Calibri" pitchFamily="34" charset="0"/>
              </a:rPr>
              <a:t>of informants</a:t>
            </a:r>
          </a:p>
        </p:txBody>
      </p:sp>
      <p:sp>
        <p:nvSpPr>
          <p:cNvPr id="45074" name="CasellaDiTesto 26"/>
          <p:cNvSpPr txBox="1">
            <a:spLocks noChangeArrowheads="1"/>
          </p:cNvSpPr>
          <p:nvPr/>
        </p:nvSpPr>
        <p:spPr bwMode="auto">
          <a:xfrm>
            <a:off x="6496504" y="3780180"/>
            <a:ext cx="2201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Are limited to a </a:t>
            </a:r>
            <a:r>
              <a:rPr lang="en-US" b="1" dirty="0">
                <a:latin typeface="Calibri" pitchFamily="34" charset="0"/>
              </a:rPr>
              <a:t>tiny fraction</a:t>
            </a:r>
            <a:r>
              <a:rPr lang="en-US" dirty="0">
                <a:latin typeface="Calibri" pitchFamily="34" charset="0"/>
              </a:rPr>
              <a:t> of behaviors.</a:t>
            </a:r>
          </a:p>
        </p:txBody>
      </p:sp>
      <p:sp>
        <p:nvSpPr>
          <p:cNvPr id="45075" name="CasellaDiTesto 27"/>
          <p:cNvSpPr txBox="1">
            <a:spLocks noChangeArrowheads="1"/>
          </p:cNvSpPr>
          <p:nvPr/>
        </p:nvSpPr>
        <p:spPr bwMode="auto">
          <a:xfrm>
            <a:off x="6510336" y="4843514"/>
            <a:ext cx="2363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Difficult applicability </a:t>
            </a:r>
            <a:r>
              <a:rPr lang="en-US" dirty="0">
                <a:latin typeface="Calibri" pitchFamily="34" charset="0"/>
              </a:rPr>
              <a:t>in real world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1119978" y="5627270"/>
            <a:ext cx="70786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FF0000"/>
                </a:solidFill>
                <a:latin typeface="+mn-lt"/>
                <a:cs typeface="+mn-cs"/>
              </a:rPr>
              <a:t>Not the only way, but the most important is Statistical Surveys</a:t>
            </a:r>
          </a:p>
        </p:txBody>
      </p:sp>
      <p:sp>
        <p:nvSpPr>
          <p:cNvPr id="30" name="Freccia a destra 29"/>
          <p:cNvSpPr/>
          <p:nvPr/>
        </p:nvSpPr>
        <p:spPr>
          <a:xfrm>
            <a:off x="495927" y="5713076"/>
            <a:ext cx="554806" cy="2284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78" name="TextBox 1"/>
          <p:cNvSpPr txBox="1">
            <a:spLocks noChangeArrowheads="1"/>
          </p:cNvSpPr>
          <p:nvPr/>
        </p:nvSpPr>
        <p:spPr bwMode="auto">
          <a:xfrm>
            <a:off x="3686968" y="1016130"/>
            <a:ext cx="194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Advantages</a:t>
            </a:r>
          </a:p>
        </p:txBody>
      </p:sp>
      <p:sp>
        <p:nvSpPr>
          <p:cNvPr id="45079" name="TextBox 3"/>
          <p:cNvSpPr txBox="1">
            <a:spLocks noChangeArrowheads="1"/>
          </p:cNvSpPr>
          <p:nvPr/>
        </p:nvSpPr>
        <p:spPr bwMode="auto">
          <a:xfrm>
            <a:off x="6542087" y="1012890"/>
            <a:ext cx="2300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Disadvantages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119978" y="6036066"/>
            <a:ext cx="7754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C00000"/>
                </a:solidFill>
                <a:latin typeface="+mn-lt"/>
              </a:rPr>
              <a:t>Need</a:t>
            </a: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 for Small Area </a:t>
            </a:r>
            <a:r>
              <a:rPr lang="it-IT" sz="2000" b="1" dirty="0" err="1" smtClean="0">
                <a:solidFill>
                  <a:srgbClr val="C00000"/>
                </a:solidFill>
                <a:latin typeface="+mn-lt"/>
              </a:rPr>
              <a:t>Estimation</a:t>
            </a: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  <a:latin typeface="+mn-lt"/>
              </a:rPr>
              <a:t>Methods</a:t>
            </a: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 (SAE), </a:t>
            </a:r>
            <a:r>
              <a:rPr lang="it-IT" sz="2000" b="1" dirty="0" smtClean="0">
                <a:latin typeface="+mn-lt"/>
              </a:rPr>
              <a:t>Monica Pratesi </a:t>
            </a:r>
            <a:r>
              <a:rPr lang="it-IT" sz="2000" b="1" dirty="0" err="1" smtClean="0">
                <a:latin typeface="+mn-lt"/>
              </a:rPr>
              <a:t>Lectures</a:t>
            </a:r>
            <a:endParaRPr lang="it-IT" sz="2000" b="1" dirty="0">
              <a:latin typeface="+mn-lt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495927" y="6106246"/>
            <a:ext cx="554806" cy="30747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3"/>
          <p:cNvSpPr txBox="1">
            <a:spLocks noChangeArrowheads="1"/>
          </p:cNvSpPr>
          <p:nvPr/>
        </p:nvSpPr>
        <p:spPr bwMode="auto">
          <a:xfrm>
            <a:off x="107950" y="160338"/>
            <a:ext cx="9036050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t-IT" sz="2800" b="1" dirty="0">
                <a:solidFill>
                  <a:srgbClr val="0070C0"/>
                </a:solidFill>
              </a:rPr>
              <a:t>6</a:t>
            </a:r>
            <a:r>
              <a:rPr lang="en-US" altLang="it-IT" sz="2800" b="1" dirty="0" smtClean="0">
                <a:solidFill>
                  <a:srgbClr val="0070C0"/>
                </a:solidFill>
              </a:rPr>
              <a:t> </a:t>
            </a:r>
            <a:r>
              <a:rPr lang="en-US" altLang="it-IT" sz="2800" b="1" dirty="0">
                <a:solidFill>
                  <a:srgbClr val="0070C0"/>
                </a:solidFill>
              </a:rPr>
              <a:t>Need for data of high quality: how to evaluate it</a:t>
            </a:r>
          </a:p>
        </p:txBody>
      </p:sp>
      <p:sp>
        <p:nvSpPr>
          <p:cNvPr id="47106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EE54-DB49-44F9-BBE2-11530CBE0D1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cxnSp>
        <p:nvCxnSpPr>
          <p:cNvPr id="6" name="Connettore 1 5"/>
          <p:cNvCxnSpPr/>
          <p:nvPr/>
        </p:nvCxnSpPr>
        <p:spPr>
          <a:xfrm>
            <a:off x="0" y="6842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73384" y="991821"/>
            <a:ext cx="8497887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it-IT" sz="2000" b="1" dirty="0" smtClean="0">
                <a:solidFill>
                  <a:srgbClr val="FF0000"/>
                </a:solidFill>
                <a:latin typeface="+mn-lt"/>
                <a:cs typeface="+mn-cs"/>
              </a:rPr>
              <a:t>Confidence </a:t>
            </a:r>
            <a:r>
              <a:rPr lang="en-US" altLang="it-IT" sz="2000" dirty="0" smtClean="0">
                <a:latin typeface="+mn-lt"/>
                <a:cs typeface="+mn-cs"/>
              </a:rPr>
              <a:t>of decision makers and citizens</a:t>
            </a:r>
            <a:r>
              <a:rPr lang="en-US" altLang="it-IT" sz="2000" b="1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altLang="it-IT" sz="2000" b="1" dirty="0">
                <a:solidFill>
                  <a:srgbClr val="FF0000"/>
                </a:solidFill>
                <a:latin typeface="+mn-lt"/>
                <a:cs typeface="+mn-cs"/>
              </a:rPr>
              <a:t>in the quality </a:t>
            </a:r>
            <a:r>
              <a:rPr lang="en-US" altLang="it-IT" sz="2000" dirty="0">
                <a:latin typeface="+mn-lt"/>
                <a:cs typeface="+mn-cs"/>
              </a:rPr>
              <a:t>of the </a:t>
            </a:r>
            <a:r>
              <a:rPr lang="en-US" altLang="it-IT" sz="2000" dirty="0" smtClean="0">
                <a:latin typeface="+mn-lt"/>
                <a:cs typeface="+mn-cs"/>
              </a:rPr>
              <a:t>statistical information </a:t>
            </a:r>
            <a:r>
              <a:rPr lang="en-US" altLang="it-IT" sz="2000" dirty="0">
                <a:latin typeface="+mn-lt"/>
                <a:cs typeface="+mn-cs"/>
              </a:rPr>
              <a:t>is </a:t>
            </a:r>
            <a:r>
              <a:rPr lang="en-US" altLang="it-IT" sz="2000" b="1" dirty="0">
                <a:latin typeface="+mn-lt"/>
                <a:cs typeface="+mn-cs"/>
              </a:rPr>
              <a:t>indispensable</a:t>
            </a:r>
            <a:r>
              <a:rPr lang="en-US" altLang="it-IT" sz="2000" dirty="0">
                <a:latin typeface="+mn-lt"/>
                <a:cs typeface="+mn-cs"/>
              </a:rPr>
              <a:t> in order to use it without suspect</a:t>
            </a:r>
            <a:endParaRPr lang="en-GB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+mn-lt"/>
                <a:cs typeface="+mn-cs"/>
              </a:rPr>
              <a:t>For this reason the </a:t>
            </a:r>
            <a:r>
              <a:rPr lang="en-GB" sz="2000" b="1" dirty="0">
                <a:latin typeface="+mn-lt"/>
                <a:cs typeface="+mn-cs"/>
              </a:rPr>
              <a:t>international organization </a:t>
            </a:r>
            <a:r>
              <a:rPr lang="en-GB" sz="2000" dirty="0">
                <a:latin typeface="+mn-lt"/>
                <a:cs typeface="+mn-cs"/>
              </a:rPr>
              <a:t>(UN and EUROSTAT) state that it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altLang="it-IT" sz="2000" dirty="0">
                <a:latin typeface="+mn-lt"/>
                <a:cs typeface="+mn-cs"/>
              </a:rPr>
              <a:t>is important that the </a:t>
            </a:r>
            <a:r>
              <a:rPr lang="en-US" altLang="it-IT" sz="2000" b="1" dirty="0">
                <a:latin typeface="+mn-lt"/>
                <a:cs typeface="+mn-cs"/>
              </a:rPr>
              <a:t>statistical outputs </a:t>
            </a:r>
            <a:r>
              <a:rPr lang="en-US" altLang="it-IT" sz="2000" dirty="0">
                <a:latin typeface="+mn-lt"/>
                <a:cs typeface="+mn-cs"/>
              </a:rPr>
              <a:t>meet </a:t>
            </a:r>
            <a:r>
              <a:rPr lang="en-US" altLang="it-IT" sz="2000" dirty="0" smtClean="0">
                <a:latin typeface="+mn-lt"/>
                <a:cs typeface="+mn-cs"/>
              </a:rPr>
              <a:t>some fixed  </a:t>
            </a:r>
            <a:r>
              <a:rPr lang="en-US" altLang="it-IT" sz="2000" b="1" dirty="0">
                <a:solidFill>
                  <a:srgbClr val="FF0000"/>
                </a:solidFill>
                <a:latin typeface="+mn-lt"/>
                <a:cs typeface="+mn-cs"/>
              </a:rPr>
              <a:t>quality </a:t>
            </a:r>
            <a:r>
              <a:rPr lang="en-US" altLang="it-IT" sz="2000" b="1" dirty="0" smtClean="0">
                <a:solidFill>
                  <a:srgbClr val="FF0000"/>
                </a:solidFill>
                <a:latin typeface="+mn-lt"/>
                <a:cs typeface="+mn-cs"/>
              </a:rPr>
              <a:t>standards </a:t>
            </a:r>
            <a:r>
              <a:rPr lang="en-US" altLang="it-IT" sz="2000" dirty="0" smtClean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altLang="it-IT" sz="2000" dirty="0" smtClean="0">
                <a:latin typeface="+mn-lt"/>
              </a:rPr>
              <a:t>relevance</a:t>
            </a:r>
            <a:r>
              <a:rPr lang="en-US" altLang="it-IT" sz="2000" dirty="0">
                <a:latin typeface="+mn-lt"/>
              </a:rPr>
              <a:t>, accuracy,  timeliness, </a:t>
            </a:r>
            <a:r>
              <a:rPr lang="en-US" altLang="it-IT" sz="2000" dirty="0" smtClean="0">
                <a:latin typeface="+mn-lt"/>
              </a:rPr>
              <a:t>accessibility, interpretability,  </a:t>
            </a:r>
            <a:r>
              <a:rPr lang="en-US" altLang="it-IT" sz="2000" dirty="0">
                <a:latin typeface="+mn-lt"/>
              </a:rPr>
              <a:t>coherence and </a:t>
            </a:r>
            <a:r>
              <a:rPr lang="en-US" altLang="it-IT" sz="2000" dirty="0" smtClean="0">
                <a:latin typeface="+mn-lt"/>
              </a:rPr>
              <a:t>comparability)</a:t>
            </a:r>
            <a:r>
              <a:rPr lang="en-US" altLang="it-IT" sz="2000" dirty="0">
                <a:latin typeface="+mn-lt"/>
              </a:rPr>
              <a:t> </a:t>
            </a:r>
            <a:r>
              <a:rPr lang="en-US" altLang="it-IT" sz="2000" dirty="0" smtClean="0">
                <a:latin typeface="+mn-lt"/>
              </a:rPr>
              <a:t>and </a:t>
            </a:r>
            <a:r>
              <a:rPr lang="en-US" altLang="it-IT" sz="2000" dirty="0">
                <a:latin typeface="+mn-lt"/>
              </a:rPr>
              <a:t>actually they try to </a:t>
            </a:r>
            <a:r>
              <a:rPr lang="en-US" altLang="it-IT" sz="2000" dirty="0">
                <a:solidFill>
                  <a:srgbClr val="FF0000"/>
                </a:solidFill>
                <a:latin typeface="+mn-lt"/>
              </a:rPr>
              <a:t>guarantee it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it-IT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dirty="0" smtClean="0">
                <a:latin typeface="+mn-lt"/>
                <a:cs typeface="+mn-cs"/>
              </a:rPr>
              <a:t>It </a:t>
            </a:r>
            <a:r>
              <a:rPr lang="en-GB" sz="2000" dirty="0">
                <a:latin typeface="+mn-lt"/>
                <a:cs typeface="+mn-cs"/>
              </a:rPr>
              <a:t>is therefore </a:t>
            </a:r>
            <a:r>
              <a:rPr lang="en-GB" sz="2000" b="1" dirty="0">
                <a:latin typeface="+mn-lt"/>
                <a:cs typeface="+mn-cs"/>
              </a:rPr>
              <a:t>necessary </a:t>
            </a:r>
            <a:r>
              <a:rPr lang="en-GB" sz="2000" dirty="0">
                <a:latin typeface="+mn-lt"/>
                <a:cs typeface="+mn-cs"/>
              </a:rPr>
              <a:t>that the user of </a:t>
            </a:r>
            <a:r>
              <a:rPr lang="en-GB" sz="2000" dirty="0" smtClean="0">
                <a:latin typeface="+mn-lt"/>
                <a:cs typeface="+mn-cs"/>
              </a:rPr>
              <a:t>data </a:t>
            </a:r>
            <a:r>
              <a:rPr lang="en-GB" sz="2000" b="1" dirty="0">
                <a:latin typeface="+mn-lt"/>
                <a:cs typeface="+mn-cs"/>
              </a:rPr>
              <a:t>know the characteristics of data and indicators</a:t>
            </a:r>
            <a:r>
              <a:rPr lang="en-GB" sz="2000" dirty="0">
                <a:latin typeface="+mn-lt"/>
                <a:cs typeface="+mn-cs"/>
              </a:rPr>
              <a:t> and also their </a:t>
            </a:r>
            <a:r>
              <a:rPr lang="en-GB" sz="2000" b="1" dirty="0">
                <a:latin typeface="+mn-lt"/>
                <a:cs typeface="+mn-cs"/>
              </a:rPr>
              <a:t>possible errors </a:t>
            </a:r>
            <a:r>
              <a:rPr lang="en-GB" sz="2000" dirty="0">
                <a:latin typeface="+mn-lt"/>
                <a:cs typeface="+mn-cs"/>
              </a:rPr>
              <a:t>and interpretative limitations </a:t>
            </a:r>
            <a:endParaRPr lang="en-GB" sz="20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latin typeface="+mn-lt"/>
                <a:cs typeface="+mn-cs"/>
              </a:rPr>
              <a:t>The </a:t>
            </a:r>
            <a:r>
              <a:rPr lang="en-GB" sz="2000" b="1" dirty="0">
                <a:latin typeface="+mn-lt"/>
                <a:cs typeface="+mn-cs"/>
              </a:rPr>
              <a:t>quality of data can be evaluated only from researchers </a:t>
            </a:r>
            <a:r>
              <a:rPr lang="en-GB" sz="2000" b="1" dirty="0" smtClean="0">
                <a:latin typeface="+mn-lt"/>
                <a:cs typeface="+mn-cs"/>
              </a:rPr>
              <a:t>that know 		</a:t>
            </a:r>
            <a:r>
              <a:rPr lang="en-GB" sz="2000" b="1" dirty="0" smtClean="0">
                <a:solidFill>
                  <a:srgbClr val="FF0000"/>
                </a:solidFill>
                <a:latin typeface="+mn-lt"/>
                <a:cs typeface="+mn-cs"/>
              </a:rPr>
              <a:t>	</a:t>
            </a:r>
            <a:r>
              <a:rPr lang="en-GB" sz="2400" b="1" dirty="0" smtClean="0">
                <a:solidFill>
                  <a:srgbClr val="FF0000"/>
                </a:solidFill>
                <a:latin typeface="+mn-lt"/>
                <a:cs typeface="+mn-cs"/>
              </a:rPr>
              <a:t>Methodology </a:t>
            </a:r>
            <a:r>
              <a:rPr lang="en-GB" sz="2400" b="1" dirty="0">
                <a:solidFill>
                  <a:srgbClr val="FF0000"/>
                </a:solidFill>
                <a:latin typeface="+mn-lt"/>
                <a:cs typeface="+mn-cs"/>
              </a:rPr>
              <a:t>of Statistical Survey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” </a:t>
            </a:r>
            <a:endParaRPr lang="en-GB" sz="2000" b="1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latin typeface="+mn-lt"/>
                <a:cs typeface="+mn-cs"/>
              </a:rPr>
              <a:t>(Monica </a:t>
            </a:r>
            <a:r>
              <a:rPr lang="en-GB" sz="2000" b="1" dirty="0" err="1" smtClean="0">
                <a:latin typeface="+mn-lt"/>
                <a:cs typeface="+mn-cs"/>
              </a:rPr>
              <a:t>Pratesi</a:t>
            </a:r>
            <a:r>
              <a:rPr lang="en-GB" sz="2000" b="1" dirty="0" smtClean="0">
                <a:latin typeface="+mn-lt"/>
                <a:cs typeface="+mn-cs"/>
              </a:rPr>
              <a:t> Lectures)</a:t>
            </a:r>
            <a:endParaRPr lang="en-US" sz="2000" b="1" dirty="0">
              <a:latin typeface="+mn-lt"/>
              <a:cs typeface="+mn-cs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863600" y="5013176"/>
            <a:ext cx="900088" cy="1777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792162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</a:rPr>
              <a:t>References</a:t>
            </a:r>
            <a:endParaRPr lang="it-IT" altLang="it-IT" sz="2800" b="1" dirty="0">
              <a:solidFill>
                <a:srgbClr val="0070C0"/>
              </a:solidFill>
            </a:endParaRPr>
          </a:p>
        </p:txBody>
      </p:sp>
      <p:sp>
        <p:nvSpPr>
          <p:cNvPr id="30723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4" name="CasellaDiTesto 1"/>
          <p:cNvSpPr txBox="1">
            <a:spLocks noChangeArrowheads="1"/>
          </p:cNvSpPr>
          <p:nvPr/>
        </p:nvSpPr>
        <p:spPr bwMode="auto">
          <a:xfrm>
            <a:off x="395288" y="981075"/>
            <a:ext cx="561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288" y="1376432"/>
            <a:ext cx="8291512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Biggeri L. (2004), Official Statistics for Decision Making and Evaluation: territorial indicators, in Proceedings of OECD First Forum on: Statistics, Knowledge and Policy: Key indicators to Inform Decision Making, Palermo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T.,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Coudouel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A.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Simler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K., (2007), More than a Pretty Picture: Using Poverty Maps to Design Better Policies and Interventions, World Bank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Ray P.,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Greenhaigh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T., Harvey G.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Walshe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K., (2005), Realist Review – a new methods of systematic review designed for complex policy interventions, Journal Health Service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Reseach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Policy, Vol. 10,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- 1 July 2005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get more information see also the Proceedings of the OECD Forums on Statistics, Knowledge and Policy hold in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Instanbul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Turkey,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2007), Busan, Korea (2009), New Delhi, India (2012) and the Forum that has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been hold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Mexico from 13 to 15 October 2015.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82584-F61D-4C2E-8009-8E701F3B3B6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58775" y="119063"/>
            <a:ext cx="7921625" cy="6413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3600" b="1">
                <a:solidFill>
                  <a:srgbClr val="0070C0"/>
                </a:solidFill>
              </a:rPr>
              <a:t>Outline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68313" y="1412875"/>
            <a:ext cx="7704137" cy="45243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400" dirty="0" smtClean="0">
                <a:solidFill>
                  <a:srgbClr val="0070C0"/>
                </a:solidFill>
                <a:latin typeface="+mn-lt"/>
                <a:cs typeface="+mn-cs"/>
              </a:rPr>
              <a:t>Introduction: importance of statistical information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400" dirty="0" smtClean="0">
                <a:solidFill>
                  <a:srgbClr val="0070C0"/>
                </a:solidFill>
                <a:latin typeface="+mn-lt"/>
                <a:cs typeface="+mn-cs"/>
              </a:rPr>
              <a:t>Policy </a:t>
            </a:r>
            <a:r>
              <a:rPr lang="en-US" altLang="it-IT" sz="2400" dirty="0">
                <a:solidFill>
                  <a:srgbClr val="0070C0"/>
                </a:solidFill>
                <a:latin typeface="+mn-lt"/>
                <a:cs typeface="+mn-cs"/>
              </a:rPr>
              <a:t>definition and </a:t>
            </a:r>
            <a:r>
              <a:rPr lang="en-US" altLang="it-IT" sz="2400" dirty="0" smtClean="0">
                <a:solidFill>
                  <a:srgbClr val="0070C0"/>
                </a:solidFill>
                <a:latin typeface="+mn-lt"/>
                <a:cs typeface="+mn-cs"/>
              </a:rPr>
              <a:t>evaluation: a </a:t>
            </a:r>
            <a:r>
              <a:rPr lang="en-US" altLang="it-IT" sz="2400" dirty="0">
                <a:solidFill>
                  <a:srgbClr val="0070C0"/>
                </a:solidFill>
                <a:latin typeface="+mn-lt"/>
                <a:cs typeface="+mn-cs"/>
              </a:rPr>
              <a:t>statistical theoretical approach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400" dirty="0">
                <a:solidFill>
                  <a:srgbClr val="0070C0"/>
                </a:solidFill>
                <a:latin typeface="+mn-lt"/>
                <a:cs typeface="+mn-cs"/>
              </a:rPr>
              <a:t>Need for a pertinent Statistical Information  </a:t>
            </a:r>
            <a:r>
              <a:rPr lang="en-US" altLang="it-IT" sz="2400" dirty="0" smtClean="0">
                <a:solidFill>
                  <a:srgbClr val="0070C0"/>
                </a:solidFill>
                <a:latin typeface="+mn-lt"/>
                <a:cs typeface="+mn-cs"/>
              </a:rPr>
              <a:t>System</a:t>
            </a:r>
            <a:endParaRPr lang="en-US" altLang="it-IT" sz="2400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400" dirty="0" smtClean="0">
                <a:solidFill>
                  <a:srgbClr val="0070C0"/>
                </a:solidFill>
                <a:latin typeface="+mn-lt"/>
                <a:cs typeface="+mn-cs"/>
              </a:rPr>
              <a:t>Statistical support for the implementation </a:t>
            </a:r>
            <a:r>
              <a:rPr lang="en-US" altLang="it-IT" sz="2400" dirty="0">
                <a:solidFill>
                  <a:srgbClr val="0070C0"/>
                </a:solidFill>
                <a:latin typeface="+mn-lt"/>
                <a:cs typeface="+mn-cs"/>
              </a:rPr>
              <a:t>of </a:t>
            </a:r>
            <a:r>
              <a:rPr lang="en-US" altLang="it-IT" sz="2400" dirty="0" smtClean="0">
                <a:solidFill>
                  <a:srgbClr val="0070C0"/>
                </a:solidFill>
                <a:latin typeface="+mn-lt"/>
                <a:cs typeface="+mn-cs"/>
              </a:rPr>
              <a:t>policy interventions at a local level</a:t>
            </a:r>
            <a:endParaRPr lang="en-US" altLang="it-IT" sz="2400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400" dirty="0">
                <a:solidFill>
                  <a:srgbClr val="0070C0"/>
                </a:solidFill>
                <a:latin typeface="+mn-lt"/>
                <a:cs typeface="+mn-cs"/>
              </a:rPr>
              <a:t>Different methods to get information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400" dirty="0">
                <a:solidFill>
                  <a:srgbClr val="0070C0"/>
                </a:solidFill>
                <a:latin typeface="+mn-lt"/>
                <a:cs typeface="+mn-cs"/>
              </a:rPr>
              <a:t>Need for data of high quality: how to evaluate it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it-IT" altLang="it-IT" sz="2400" dirty="0">
              <a:latin typeface="+mn-lt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4CCA4-9681-42B7-BE95-D245E7B4B0E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0" y="58729"/>
            <a:ext cx="914400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</a:rPr>
              <a:t>1 Introduction: </a:t>
            </a:r>
            <a:r>
              <a:rPr lang="en-US" altLang="it-IT" sz="2800" dirty="0">
                <a:solidFill>
                  <a:srgbClr val="0070C0"/>
                </a:solidFill>
              </a:rPr>
              <a:t>i</a:t>
            </a:r>
            <a:r>
              <a:rPr lang="en-US" altLang="it-IT" sz="2800" dirty="0" smtClean="0">
                <a:solidFill>
                  <a:srgbClr val="0070C0"/>
                </a:solidFill>
              </a:rPr>
              <a:t>mportance </a:t>
            </a:r>
            <a:r>
              <a:rPr lang="en-US" altLang="it-IT" sz="2800" dirty="0">
                <a:solidFill>
                  <a:srgbClr val="0070C0"/>
                </a:solidFill>
              </a:rPr>
              <a:t>of statistical information</a:t>
            </a:r>
          </a:p>
        </p:txBody>
      </p:sp>
      <p:sp>
        <p:nvSpPr>
          <p:cNvPr id="18435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38956" y="1707765"/>
            <a:ext cx="8064500" cy="44627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+mn-cs"/>
              </a:rPr>
              <a:t>Nobody has ever doubted that </a:t>
            </a:r>
            <a:r>
              <a:rPr lang="en-GB" sz="2000" b="1" dirty="0">
                <a:latin typeface="+mn-lt"/>
                <a:cs typeface="+mn-cs"/>
              </a:rPr>
              <a:t>statistical information </a:t>
            </a:r>
            <a:r>
              <a:rPr lang="en-GB" sz="2000" dirty="0">
                <a:latin typeface="+mn-lt"/>
                <a:cs typeface="+mn-cs"/>
              </a:rPr>
              <a:t>and statistical methods are </a:t>
            </a:r>
            <a:r>
              <a:rPr lang="en-GB" sz="2000" b="1" dirty="0">
                <a:latin typeface="+mn-lt"/>
                <a:cs typeface="+mn-cs"/>
              </a:rPr>
              <a:t>indispensable for taking rational decisions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+mn-cs"/>
              </a:rPr>
              <a:t>However, for a long time even </a:t>
            </a:r>
            <a:r>
              <a:rPr lang="en-GB" sz="2000" b="1" dirty="0">
                <a:latin typeface="+mn-lt"/>
                <a:cs typeface="+mn-cs"/>
              </a:rPr>
              <a:t>policy makers have rarely and badly used the statistical information available</a:t>
            </a:r>
            <a:r>
              <a:rPr lang="en-GB" sz="2000" dirty="0">
                <a:latin typeface="+mn-lt"/>
                <a:cs typeface="+mn-cs"/>
              </a:rPr>
              <a:t> and, at the same time, producers of official statistics have not always supplied the necessary statistical 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+mn-cs"/>
              </a:rPr>
              <a:t>Now,  </a:t>
            </a:r>
            <a:r>
              <a:rPr lang="en-GB" sz="2000" b="1" dirty="0">
                <a:latin typeface="+mn-lt"/>
                <a:cs typeface="+mn-cs"/>
              </a:rPr>
              <a:t>governments at different levels </a:t>
            </a:r>
            <a:r>
              <a:rPr lang="en-GB" sz="2000" dirty="0">
                <a:latin typeface="+mn-lt"/>
                <a:cs typeface="+mn-cs"/>
              </a:rPr>
              <a:t>are more and more </a:t>
            </a:r>
            <a:r>
              <a:rPr lang="en-GB" sz="2000" b="1" dirty="0">
                <a:latin typeface="+mn-lt"/>
                <a:cs typeface="+mn-cs"/>
              </a:rPr>
              <a:t>interested</a:t>
            </a:r>
            <a:r>
              <a:rPr lang="en-GB" sz="2000" dirty="0">
                <a:latin typeface="+mn-lt"/>
                <a:cs typeface="+mn-cs"/>
              </a:rPr>
              <a:t> in formalizing their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decision processes </a:t>
            </a:r>
            <a:r>
              <a:rPr lang="en-GB" sz="2000" dirty="0">
                <a:latin typeface="+mn-lt"/>
                <a:cs typeface="+mn-cs"/>
              </a:rPr>
              <a:t>and in</a:t>
            </a:r>
            <a:r>
              <a:rPr lang="en-GB" sz="2000" b="1" dirty="0">
                <a:latin typeface="+mn-lt"/>
                <a:cs typeface="+mn-cs"/>
              </a:rPr>
              <a:t> evaluating </a:t>
            </a:r>
            <a:r>
              <a:rPr lang="en-GB" sz="2000" dirty="0">
                <a:latin typeface="+mn-lt"/>
                <a:cs typeface="+mn-cs"/>
              </a:rPr>
              <a:t>their programmes, activities and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intervention policies </a:t>
            </a:r>
            <a:r>
              <a:rPr lang="en-GB" sz="2000" dirty="0">
                <a:latin typeface="+mn-lt"/>
                <a:cs typeface="+mn-cs"/>
              </a:rPr>
              <a:t>in economic and social </a:t>
            </a:r>
            <a:r>
              <a:rPr lang="en-GB" sz="2000" dirty="0" smtClean="0">
                <a:latin typeface="+mn-lt"/>
                <a:cs typeface="+mn-cs"/>
              </a:rPr>
              <a:t>areas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EA47C-31B7-4A4F-B688-084A9C8E05A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438150" y="241300"/>
            <a:ext cx="792162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dirty="0" smtClean="0">
                <a:solidFill>
                  <a:srgbClr val="0070C0"/>
                </a:solidFill>
              </a:rPr>
              <a:t>… and of a statistical information system </a:t>
            </a:r>
            <a:endParaRPr lang="en-US" altLang="it-IT" sz="2800" dirty="0">
              <a:solidFill>
                <a:srgbClr val="0070C0"/>
              </a:solidFill>
            </a:endParaRPr>
          </a:p>
        </p:txBody>
      </p:sp>
      <p:sp>
        <p:nvSpPr>
          <p:cNvPr id="20483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84213" y="1628800"/>
            <a:ext cx="7675562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+mn-cs"/>
              </a:rPr>
              <a:t>Obviously, this implies </a:t>
            </a:r>
            <a:r>
              <a:rPr lang="en-GB" sz="2000" b="1" dirty="0">
                <a:latin typeface="+mn-lt"/>
                <a:cs typeface="+mn-cs"/>
              </a:rPr>
              <a:t>adequate information </a:t>
            </a:r>
            <a:r>
              <a:rPr lang="en-GB" sz="2000" dirty="0">
                <a:latin typeface="+mn-lt"/>
                <a:cs typeface="+mn-cs"/>
              </a:rPr>
              <a:t>and, above all, specific </a:t>
            </a:r>
            <a:r>
              <a:rPr lang="en-GB" sz="2000" b="1" i="1" dirty="0">
                <a:solidFill>
                  <a:srgbClr val="FF0000"/>
                </a:solidFill>
                <a:latin typeface="+mn-lt"/>
                <a:cs typeface="+mn-cs"/>
              </a:rPr>
              <a:t>statistical information systems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GB" sz="2000" b="1" i="1" dirty="0" smtClean="0">
                <a:solidFill>
                  <a:srgbClr val="FF0000"/>
                </a:solidFill>
                <a:latin typeface="+mn-lt"/>
                <a:cs typeface="+mn-cs"/>
              </a:rPr>
              <a:t>and  sets of indicators </a:t>
            </a:r>
            <a:r>
              <a:rPr lang="en-GB" sz="2000" dirty="0" smtClean="0">
                <a:latin typeface="+mn-lt"/>
                <a:cs typeface="+mn-cs"/>
              </a:rPr>
              <a:t>that </a:t>
            </a:r>
            <a:r>
              <a:rPr lang="en-GB" sz="2000" dirty="0">
                <a:latin typeface="+mn-lt"/>
                <a:cs typeface="+mn-cs"/>
              </a:rPr>
              <a:t>official statistics should implement, </a:t>
            </a:r>
            <a:r>
              <a:rPr lang="en-GB" sz="2000" dirty="0" smtClean="0">
                <a:latin typeface="+mn-lt"/>
                <a:cs typeface="+mn-cs"/>
              </a:rPr>
              <a:t>for the different policies that the decision makers wish to implement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dirty="0" smtClean="0">
                <a:latin typeface="+mn-lt"/>
              </a:rPr>
              <a:t>Therefore, the definition of a </a:t>
            </a:r>
            <a:r>
              <a:rPr lang="en-GB" sz="2000" b="1" dirty="0">
                <a:solidFill>
                  <a:srgbClr val="FF0000"/>
                </a:solidFill>
                <a:latin typeface="+mn-lt"/>
              </a:rPr>
              <a:t>statistical theoretical approach </a:t>
            </a:r>
            <a:r>
              <a:rPr lang="en-GB" sz="2000" dirty="0">
                <a:latin typeface="+mn-lt"/>
              </a:rPr>
              <a:t>for policy definition and </a:t>
            </a:r>
            <a:r>
              <a:rPr lang="en-GB" sz="2000" dirty="0" smtClean="0">
                <a:latin typeface="+mn-lt"/>
              </a:rPr>
              <a:t>evaluation is really important</a:t>
            </a:r>
            <a:endParaRPr lang="en-GB" sz="2000" dirty="0" smtClea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000" dirty="0" smtClea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+mn-lt"/>
                <a:cs typeface="+mn-cs"/>
              </a:rPr>
              <a:t>This is important not only in </a:t>
            </a:r>
            <a:r>
              <a:rPr lang="en-GB" sz="2000" dirty="0">
                <a:latin typeface="+mn-lt"/>
                <a:cs typeface="+mn-cs"/>
              </a:rPr>
              <a:t>the interest </a:t>
            </a:r>
            <a:r>
              <a:rPr lang="en-GB" sz="2000" dirty="0" smtClean="0">
                <a:latin typeface="+mn-lt"/>
                <a:cs typeface="+mn-cs"/>
              </a:rPr>
              <a:t>of the </a:t>
            </a:r>
            <a:r>
              <a:rPr lang="en-GB" sz="2000" b="1" dirty="0" smtClean="0">
                <a:latin typeface="+mn-lt"/>
                <a:cs typeface="+mn-cs"/>
              </a:rPr>
              <a:t>public </a:t>
            </a:r>
            <a:r>
              <a:rPr lang="en-GB" sz="2000" b="1" dirty="0">
                <a:latin typeface="+mn-lt"/>
                <a:cs typeface="+mn-cs"/>
              </a:rPr>
              <a:t>decision-makers </a:t>
            </a:r>
            <a:r>
              <a:rPr lang="en-GB" sz="2000" dirty="0">
                <a:latin typeface="+mn-lt"/>
                <a:cs typeface="+mn-cs"/>
              </a:rPr>
              <a:t>but also of </a:t>
            </a:r>
            <a:r>
              <a:rPr lang="en-GB" sz="2000" dirty="0" smtClean="0">
                <a:latin typeface="+mn-lt"/>
                <a:cs typeface="+mn-cs"/>
              </a:rPr>
              <a:t>the </a:t>
            </a:r>
            <a:r>
              <a:rPr lang="en-GB" sz="2000" b="1" dirty="0" smtClean="0">
                <a:latin typeface="+mn-lt"/>
                <a:cs typeface="+mn-cs"/>
              </a:rPr>
              <a:t>citizens</a:t>
            </a:r>
            <a:r>
              <a:rPr lang="en-GB" sz="2000" dirty="0">
                <a:latin typeface="+mn-lt"/>
                <a:cs typeface="+mn-cs"/>
              </a:rPr>
              <a:t>, so that they can exercise a documented </a:t>
            </a:r>
            <a:r>
              <a:rPr lang="en-GB" sz="2000" b="1" dirty="0">
                <a:latin typeface="+mn-lt"/>
                <a:cs typeface="+mn-cs"/>
              </a:rPr>
              <a:t>democratic </a:t>
            </a:r>
            <a:r>
              <a:rPr lang="en-GB" sz="2000" b="1" dirty="0" smtClean="0">
                <a:latin typeface="+mn-lt"/>
                <a:cs typeface="+mn-cs"/>
              </a:rPr>
              <a:t>control </a:t>
            </a:r>
            <a:r>
              <a:rPr lang="en-GB" sz="2000" dirty="0" smtClean="0">
                <a:latin typeface="+mn-lt"/>
                <a:cs typeface="+mn-cs"/>
              </a:rPr>
              <a:t>on the policy intervention</a:t>
            </a: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EF124-02FA-4F9A-82F5-8DAD0C552E7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reccia a destra 2"/>
          <p:cNvSpPr/>
          <p:nvPr/>
        </p:nvSpPr>
        <p:spPr>
          <a:xfrm>
            <a:off x="438150" y="2060848"/>
            <a:ext cx="533450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5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4"/>
          <p:cNvSpPr>
            <a:spLocks noGrp="1" noChangeArrowheads="1"/>
          </p:cNvSpPr>
          <p:nvPr>
            <p:ph type="title"/>
          </p:nvPr>
        </p:nvSpPr>
        <p:spPr>
          <a:xfrm>
            <a:off x="216210" y="78582"/>
            <a:ext cx="7265678" cy="576262"/>
          </a:xfrm>
          <a:solidFill>
            <a:srgbClr val="FFC000"/>
          </a:solidFill>
        </p:spPr>
        <p:txBody>
          <a:bodyPr anchor="t"/>
          <a:lstStyle/>
          <a:p>
            <a:r>
              <a:rPr lang="en-US" altLang="it-IT" sz="2800" b="1" dirty="0">
                <a:solidFill>
                  <a:srgbClr val="0070C0"/>
                </a:solidFill>
              </a:rPr>
              <a:t>2 Policy definition and evaluation: a framework</a:t>
            </a:r>
            <a:br>
              <a:rPr lang="en-US" altLang="it-IT" sz="2800" b="1" dirty="0">
                <a:solidFill>
                  <a:srgbClr val="0070C0"/>
                </a:solidFill>
              </a:rPr>
            </a:br>
            <a:endParaRPr lang="en-US" alt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24578" name="Rectangle 55"/>
          <p:cNvSpPr>
            <a:spLocks noChangeArrowheads="1"/>
          </p:cNvSpPr>
          <p:nvPr/>
        </p:nvSpPr>
        <p:spPr bwMode="auto">
          <a:xfrm>
            <a:off x="0" y="1484313"/>
            <a:ext cx="2678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sz="1600" b="1" dirty="0">
                <a:solidFill>
                  <a:srgbClr val="FF0000"/>
                </a:solidFill>
                <a:latin typeface="Calibri" pitchFamily="34" charset="0"/>
              </a:rPr>
              <a:t>SCIENTIFIC SUPPORT FOR </a:t>
            </a:r>
            <a:br>
              <a:rPr lang="en-US" altLang="en-US" sz="1600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altLang="en-US" sz="1600" b="1" dirty="0">
                <a:solidFill>
                  <a:srgbClr val="FF0000"/>
                </a:solidFill>
                <a:latin typeface="Calibri" pitchFamily="34" charset="0"/>
              </a:rPr>
              <a:t>       DECISIONAL PROCESSES</a:t>
            </a:r>
          </a:p>
        </p:txBody>
      </p:sp>
      <p:sp>
        <p:nvSpPr>
          <p:cNvPr id="24579" name="AutoShape 56"/>
          <p:cNvSpPr>
            <a:spLocks noChangeArrowheads="1"/>
          </p:cNvSpPr>
          <p:nvPr/>
        </p:nvSpPr>
        <p:spPr bwMode="auto">
          <a:xfrm>
            <a:off x="3132138" y="1628775"/>
            <a:ext cx="863600" cy="287338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143669 h 21600"/>
              <a:gd name="T4" fmla="*/ 647700 w 21600"/>
              <a:gd name="T5" fmla="*/ 287338 h 21600"/>
              <a:gd name="T6" fmla="*/ 863600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0" name="Rectangle 57"/>
          <p:cNvSpPr>
            <a:spLocks noChangeArrowheads="1"/>
          </p:cNvSpPr>
          <p:nvPr/>
        </p:nvSpPr>
        <p:spPr bwMode="auto">
          <a:xfrm>
            <a:off x="3924300" y="1485900"/>
            <a:ext cx="4968875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Ø"/>
            </a:pPr>
            <a:r>
              <a:rPr lang="en-US" altLang="en-US" sz="1600" dirty="0">
                <a:latin typeface="Calibri" pitchFamily="34" charset="0"/>
              </a:rPr>
              <a:t>Make more adequate choices 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Ø"/>
            </a:pPr>
            <a:r>
              <a:rPr lang="en-US" altLang="en-US" sz="1600" dirty="0">
                <a:latin typeface="Calibri" pitchFamily="34" charset="0"/>
              </a:rPr>
              <a:t>Rationalize interventions, </a:t>
            </a:r>
            <a:r>
              <a:rPr lang="en-US" altLang="en-US" sz="1600" dirty="0" smtClean="0">
                <a:latin typeface="Calibri" pitchFamily="34" charset="0"/>
              </a:rPr>
              <a:t>programs </a:t>
            </a:r>
            <a:r>
              <a:rPr lang="en-US" altLang="en-US" sz="1600" dirty="0">
                <a:latin typeface="Calibri" pitchFamily="34" charset="0"/>
              </a:rPr>
              <a:t>and actions</a:t>
            </a:r>
          </a:p>
        </p:txBody>
      </p:sp>
      <p:sp>
        <p:nvSpPr>
          <p:cNvPr id="24581" name="Rectangle 58"/>
          <p:cNvSpPr>
            <a:spLocks noChangeArrowheads="1"/>
          </p:cNvSpPr>
          <p:nvPr/>
        </p:nvSpPr>
        <p:spPr bwMode="auto">
          <a:xfrm>
            <a:off x="34925" y="3022600"/>
            <a:ext cx="24362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sz="1600" b="1" dirty="0" smtClean="0">
                <a:solidFill>
                  <a:srgbClr val="FF0000"/>
                </a:solidFill>
                <a:latin typeface="Calibri" pitchFamily="34" charset="0"/>
              </a:rPr>
              <a:t>CONTROL (Monitoring)</a:t>
            </a:r>
            <a:endParaRPr lang="en-US" altLang="en-US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2" name="AutoShape 59"/>
          <p:cNvSpPr>
            <a:spLocks noChangeArrowheads="1"/>
          </p:cNvSpPr>
          <p:nvPr/>
        </p:nvSpPr>
        <p:spPr bwMode="auto">
          <a:xfrm>
            <a:off x="3022600" y="3068638"/>
            <a:ext cx="863600" cy="287337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143669 h 21600"/>
              <a:gd name="T4" fmla="*/ 647700 w 21600"/>
              <a:gd name="T5" fmla="*/ 287337 h 21600"/>
              <a:gd name="T6" fmla="*/ 863600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3" name="Rectangle 60"/>
          <p:cNvSpPr>
            <a:spLocks noChangeArrowheads="1"/>
          </p:cNvSpPr>
          <p:nvPr/>
        </p:nvSpPr>
        <p:spPr bwMode="auto">
          <a:xfrm>
            <a:off x="3959225" y="2925763"/>
            <a:ext cx="49688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Ø"/>
            </a:pPr>
            <a:r>
              <a:rPr lang="en-US" altLang="en-US" sz="1600">
                <a:latin typeface="Calibri" pitchFamily="34" charset="0"/>
              </a:rPr>
              <a:t>On effective implementation of the programmed targets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Ø"/>
            </a:pPr>
            <a:r>
              <a:rPr lang="en-US" altLang="en-US" sz="1600">
                <a:latin typeface="Calibri" pitchFamily="34" charset="0"/>
              </a:rPr>
              <a:t>On impact of the implemented programs</a:t>
            </a:r>
          </a:p>
        </p:txBody>
      </p:sp>
      <p:sp>
        <p:nvSpPr>
          <p:cNvPr id="24584" name="Rectangle 61"/>
          <p:cNvSpPr>
            <a:spLocks noChangeArrowheads="1"/>
          </p:cNvSpPr>
          <p:nvPr/>
        </p:nvSpPr>
        <p:spPr bwMode="auto">
          <a:xfrm>
            <a:off x="107950" y="4462463"/>
            <a:ext cx="2489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80000"/>
              <a:buFont typeface="Wingdings" pitchFamily="2" charset="2"/>
              <a:buChar char="Ø"/>
            </a:pPr>
            <a:r>
              <a:rPr lang="en-US" altLang="en-US" sz="1600" b="1">
                <a:solidFill>
                  <a:srgbClr val="FF0000"/>
                </a:solidFill>
                <a:latin typeface="Calibri" pitchFamily="34" charset="0"/>
              </a:rPr>
              <a:t>GUARANTEE FUNCTION</a:t>
            </a:r>
          </a:p>
        </p:txBody>
      </p:sp>
      <p:sp>
        <p:nvSpPr>
          <p:cNvPr id="24585" name="AutoShape 62"/>
          <p:cNvSpPr>
            <a:spLocks noChangeArrowheads="1"/>
          </p:cNvSpPr>
          <p:nvPr/>
        </p:nvSpPr>
        <p:spPr bwMode="auto">
          <a:xfrm>
            <a:off x="3095625" y="4508500"/>
            <a:ext cx="863600" cy="287338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143669 h 21600"/>
              <a:gd name="T4" fmla="*/ 647700 w 21600"/>
              <a:gd name="T5" fmla="*/ 287338 h 21600"/>
              <a:gd name="T6" fmla="*/ 863600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6" name="Rectangle 63"/>
          <p:cNvSpPr>
            <a:spLocks noChangeArrowheads="1"/>
          </p:cNvSpPr>
          <p:nvPr/>
        </p:nvSpPr>
        <p:spPr bwMode="auto">
          <a:xfrm>
            <a:off x="4032250" y="4365625"/>
            <a:ext cx="4968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Ø"/>
            </a:pPr>
            <a:r>
              <a:rPr lang="en-US" altLang="en-US" sz="1600">
                <a:latin typeface="Calibri" pitchFamily="34" charset="0"/>
              </a:rPr>
              <a:t>transparency with references to users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150000"/>
              <a:buFont typeface="Wingdings" pitchFamily="2" charset="2"/>
              <a:buChar char="Ø"/>
            </a:pPr>
            <a:r>
              <a:rPr lang="en-US" altLang="en-US" sz="1600">
                <a:latin typeface="Calibri" pitchFamily="34" charset="0"/>
              </a:rPr>
              <a:t>safeguards of society’s interests</a:t>
            </a:r>
          </a:p>
        </p:txBody>
      </p:sp>
      <p:sp>
        <p:nvSpPr>
          <p:cNvPr id="24587" name="CasellaDiTesto 1"/>
          <p:cNvSpPr txBox="1">
            <a:spLocks noChangeArrowheads="1"/>
          </p:cNvSpPr>
          <p:nvPr/>
        </p:nvSpPr>
        <p:spPr bwMode="auto">
          <a:xfrm>
            <a:off x="452705" y="5219341"/>
            <a:ext cx="79914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GB" sz="2000" dirty="0">
                <a:latin typeface="Calibri" pitchFamily="34" charset="0"/>
              </a:rPr>
              <a:t>To specify </a:t>
            </a:r>
            <a:r>
              <a:rPr lang="en-GB" sz="2000" b="1" dirty="0">
                <a:solidFill>
                  <a:srgbClr val="FF0000"/>
                </a:solidFill>
                <a:latin typeface="Calibri" pitchFamily="34" charset="0"/>
              </a:rPr>
              <a:t>how </a:t>
            </a:r>
            <a:r>
              <a:rPr lang="en-GB" sz="2000" b="1" i="1" dirty="0">
                <a:solidFill>
                  <a:srgbClr val="FF0000"/>
                </a:solidFill>
                <a:latin typeface="Calibri" pitchFamily="34" charset="0"/>
              </a:rPr>
              <a:t>policy intervention design </a:t>
            </a:r>
            <a:r>
              <a:rPr lang="en-GB" sz="2000" i="1" dirty="0">
                <a:latin typeface="Calibri" pitchFamily="34" charset="0"/>
              </a:rPr>
              <a:t>and the ensuing impact evaluation 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alibri" pitchFamily="34" charset="0"/>
              </a:rPr>
              <a:t>should be organized</a:t>
            </a:r>
            <a:r>
              <a:rPr lang="en-GB" sz="2000" dirty="0">
                <a:latin typeface="Calibri" pitchFamily="34" charset="0"/>
              </a:rPr>
              <a:t>, we can refer to the </a:t>
            </a:r>
            <a:r>
              <a:rPr lang="en-GB" sz="2000" b="1" dirty="0">
                <a:latin typeface="Calibri" pitchFamily="34" charset="0"/>
              </a:rPr>
              <a:t>simplified framework </a:t>
            </a:r>
            <a:r>
              <a:rPr lang="en-GB" sz="2000" dirty="0">
                <a:latin typeface="Calibri" pitchFamily="34" charset="0"/>
              </a:rPr>
              <a:t>illustrated in </a:t>
            </a:r>
            <a:r>
              <a:rPr lang="en-GB" sz="2000" dirty="0" smtClean="0">
                <a:latin typeface="Calibri" pitchFamily="34" charset="0"/>
              </a:rPr>
              <a:t>the following sketch </a:t>
            </a:r>
            <a:endParaRPr lang="en-US" sz="2000" dirty="0">
              <a:latin typeface="Calibri" pitchFamily="34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0" y="628509"/>
            <a:ext cx="9036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420A5-2A8B-4753-8541-B4CA48F751A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216210" y="739932"/>
            <a:ext cx="7884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design of political intervention </a:t>
            </a:r>
            <a:r>
              <a:rPr lang="en-US" dirty="0"/>
              <a:t>is clearly a </a:t>
            </a:r>
            <a:r>
              <a:rPr lang="en-US" b="1" dirty="0">
                <a:solidFill>
                  <a:srgbClr val="C00000"/>
                </a:solidFill>
              </a:rPr>
              <a:t>strategic field </a:t>
            </a:r>
            <a:r>
              <a:rPr lang="en-US" dirty="0"/>
              <a:t>at least for three reasons 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6"/>
          <p:cNvSpPr>
            <a:spLocks noChangeAspect="1" noChangeArrowheads="1"/>
          </p:cNvSpPr>
          <p:nvPr/>
        </p:nvSpPr>
        <p:spPr bwMode="auto">
          <a:xfrm>
            <a:off x="676275" y="574675"/>
            <a:ext cx="7807325" cy="602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6626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24575" y="2825750"/>
            <a:ext cx="1665288" cy="291941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1282700" y="1120775"/>
            <a:ext cx="1665288" cy="366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400">
                <a:latin typeface="Verdana" pitchFamily="34" charset="0"/>
              </a:rPr>
              <a:t>PROBLEM</a:t>
            </a:r>
            <a:endParaRPr lang="en-US" altLang="en-US">
              <a:latin typeface="Verdana" pitchFamily="34" charset="0"/>
            </a:endParaRPr>
          </a:p>
        </p:txBody>
      </p:sp>
      <p:sp>
        <p:nvSpPr>
          <p:cNvPr id="26628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3638" y="1120775"/>
            <a:ext cx="1938337" cy="64452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118800"/>
          <a:lstStyle/>
          <a:p>
            <a:pPr algn="ctr"/>
            <a:r>
              <a:rPr lang="en-US" altLang="en-US" sz="1200" b="1" u="sng">
                <a:latin typeface="Verdana" pitchFamily="34" charset="0"/>
              </a:rPr>
              <a:t>Model/s</a:t>
            </a:r>
            <a:endParaRPr lang="en-US" altLang="en-US" b="1" u="sng">
              <a:latin typeface="Verdana" pitchFamily="34" charset="0"/>
            </a:endParaRPr>
          </a:p>
        </p:txBody>
      </p:sp>
      <p:sp>
        <p:nvSpPr>
          <p:cNvPr id="26629" name="Oval 10"/>
          <p:cNvSpPr>
            <a:spLocks noChangeArrowheads="1"/>
          </p:cNvSpPr>
          <p:nvPr/>
        </p:nvSpPr>
        <p:spPr bwMode="auto">
          <a:xfrm rot="10800000" flipH="1" flipV="1">
            <a:off x="5672138" y="877888"/>
            <a:ext cx="2268537" cy="609600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tIns="118800" bIns="82800"/>
          <a:lstStyle/>
          <a:p>
            <a:pPr algn="ctr"/>
            <a:r>
              <a:rPr lang="en-US" altLang="en-US" sz="1200">
                <a:latin typeface="Verdana" pitchFamily="34" charset="0"/>
              </a:rPr>
              <a:t>FRAMEWORK</a:t>
            </a:r>
          </a:p>
          <a:p>
            <a:pPr algn="ctr"/>
            <a:r>
              <a:rPr lang="it-IT" altLang="en-US" sz="1200">
                <a:latin typeface="Verdana" pitchFamily="34" charset="0"/>
              </a:rPr>
              <a:t>(Contest, etc.)</a:t>
            </a:r>
            <a:endParaRPr lang="en-US" altLang="en-US">
              <a:latin typeface="Verdana" pitchFamily="34" charset="0"/>
            </a:endParaRPr>
          </a:p>
        </p:txBody>
      </p:sp>
      <p:cxnSp>
        <p:nvCxnSpPr>
          <p:cNvPr id="26630" name="AutoShape 11"/>
          <p:cNvCxnSpPr>
            <a:cxnSpLocks noChangeShapeType="1"/>
            <a:stCxn id="26629" idx="4"/>
          </p:cNvCxnSpPr>
          <p:nvPr/>
        </p:nvCxnSpPr>
        <p:spPr bwMode="auto">
          <a:xfrm flipH="1" flipV="1">
            <a:off x="5670550" y="1476375"/>
            <a:ext cx="1135063" cy="11113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</p:spPr>
      </p:cxnSp>
      <p:sp>
        <p:nvSpPr>
          <p:cNvPr id="26631" name="Text Box 12"/>
          <p:cNvSpPr txBox="1">
            <a:spLocks noChangeArrowheads="1"/>
          </p:cNvSpPr>
          <p:nvPr/>
        </p:nvSpPr>
        <p:spPr bwMode="auto">
          <a:xfrm>
            <a:off x="1131888" y="1730375"/>
            <a:ext cx="2419350" cy="363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46800" rIns="18000" bIns="46800"/>
          <a:lstStyle/>
          <a:p>
            <a:pPr algn="ctr"/>
            <a:r>
              <a:rPr lang="en-US" altLang="en-US" sz="1000" b="1">
                <a:latin typeface="Verdana" pitchFamily="34" charset="0"/>
              </a:rPr>
              <a:t>Design of Intervention</a:t>
            </a:r>
            <a:endParaRPr lang="en-US" altLang="en-US">
              <a:latin typeface="Verdana" pitchFamily="34" charset="0"/>
            </a:endParaRPr>
          </a:p>
        </p:txBody>
      </p:sp>
      <p:cxnSp>
        <p:nvCxnSpPr>
          <p:cNvPr id="26632" name="AutoShape 13"/>
          <p:cNvCxnSpPr>
            <a:cxnSpLocks noChangeShapeType="1"/>
            <a:stCxn id="26628" idx="3"/>
            <a:endCxn id="26631" idx="3"/>
          </p:cNvCxnSpPr>
          <p:nvPr/>
        </p:nvCxnSpPr>
        <p:spPr bwMode="auto">
          <a:xfrm flipH="1">
            <a:off x="3551238" y="1671638"/>
            <a:ext cx="436562" cy="24130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26633" name="AutoShape 14"/>
          <p:cNvCxnSpPr>
            <a:cxnSpLocks noChangeShapeType="1"/>
            <a:stCxn id="26628" idx="2"/>
            <a:endCxn id="26627" idx="3"/>
          </p:cNvCxnSpPr>
          <p:nvPr/>
        </p:nvCxnSpPr>
        <p:spPr bwMode="auto">
          <a:xfrm flipH="1" flipV="1">
            <a:off x="2947988" y="1303338"/>
            <a:ext cx="755650" cy="13970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26634" name="AutoShape 15"/>
          <p:cNvCxnSpPr>
            <a:cxnSpLocks noChangeShapeType="1"/>
            <a:stCxn id="26627" idx="2"/>
            <a:endCxn id="26631" idx="0"/>
          </p:cNvCxnSpPr>
          <p:nvPr/>
        </p:nvCxnSpPr>
        <p:spPr bwMode="auto">
          <a:xfrm>
            <a:off x="2116138" y="1487488"/>
            <a:ext cx="227012" cy="242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6635" name="Text Box 1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672138" y="1730375"/>
            <a:ext cx="2117725" cy="6238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ctr"/>
            <a:r>
              <a:rPr lang="en-US" altLang="en-US" sz="1000" b="1" i="1" u="sng">
                <a:latin typeface="Verdana" pitchFamily="34" charset="0"/>
              </a:rPr>
              <a:t>Information System</a:t>
            </a:r>
            <a:r>
              <a:rPr lang="en-US" altLang="en-US" sz="1000" u="sng">
                <a:latin typeface="Verdana" pitchFamily="34" charset="0"/>
              </a:rPr>
              <a:t> simulation of actions and evaluation</a:t>
            </a:r>
            <a:endParaRPr lang="en-US" altLang="en-US" u="sng">
              <a:latin typeface="Verdana" pitchFamily="34" charset="0"/>
            </a:endParaRPr>
          </a:p>
        </p:txBody>
      </p:sp>
      <p:sp>
        <p:nvSpPr>
          <p:cNvPr id="26636" name="Oval 17"/>
          <p:cNvSpPr>
            <a:spLocks noChangeArrowheads="1"/>
          </p:cNvSpPr>
          <p:nvPr/>
        </p:nvSpPr>
        <p:spPr bwMode="auto">
          <a:xfrm>
            <a:off x="6226175" y="3189288"/>
            <a:ext cx="1514475" cy="3667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8000" rIns="18000"/>
          <a:lstStyle/>
          <a:p>
            <a:pPr algn="ctr"/>
            <a:r>
              <a:rPr lang="en-US" altLang="en-US" sz="1000" i="1">
                <a:latin typeface="Verdana" pitchFamily="34" charset="0"/>
              </a:rPr>
              <a:t>Evaluation</a:t>
            </a:r>
            <a:endParaRPr lang="en-US" altLang="en-US">
              <a:latin typeface="Verdana" pitchFamily="34" charset="0"/>
            </a:endParaRPr>
          </a:p>
        </p:txBody>
      </p:sp>
      <p:sp>
        <p:nvSpPr>
          <p:cNvPr id="26637" name="Oval 18"/>
          <p:cNvSpPr>
            <a:spLocks noChangeArrowheads="1"/>
          </p:cNvSpPr>
          <p:nvPr/>
        </p:nvSpPr>
        <p:spPr bwMode="auto">
          <a:xfrm>
            <a:off x="6226175" y="4162425"/>
            <a:ext cx="1514475" cy="3667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8000" rIns="18000"/>
          <a:lstStyle/>
          <a:p>
            <a:pPr algn="ctr"/>
            <a:r>
              <a:rPr lang="en-US" altLang="en-US" sz="1000" i="1">
                <a:latin typeface="Verdana" pitchFamily="34" charset="0"/>
              </a:rPr>
              <a:t>Evaluation</a:t>
            </a:r>
          </a:p>
        </p:txBody>
      </p:sp>
      <p:sp>
        <p:nvSpPr>
          <p:cNvPr id="26638" name="Oval 19"/>
          <p:cNvSpPr>
            <a:spLocks noChangeArrowheads="1"/>
          </p:cNvSpPr>
          <p:nvPr/>
        </p:nvSpPr>
        <p:spPr bwMode="auto">
          <a:xfrm>
            <a:off x="6226175" y="4649788"/>
            <a:ext cx="1514475" cy="365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8000" rIns="18000"/>
          <a:lstStyle/>
          <a:p>
            <a:pPr algn="ctr"/>
            <a:r>
              <a:rPr lang="en-US" altLang="en-US" sz="1000" i="1">
                <a:latin typeface="Verdana" pitchFamily="34" charset="0"/>
              </a:rPr>
              <a:t>Evaluation</a:t>
            </a:r>
          </a:p>
        </p:txBody>
      </p:sp>
      <p:sp>
        <p:nvSpPr>
          <p:cNvPr id="26639" name="Oval 2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227763" y="5137150"/>
            <a:ext cx="1512887" cy="36512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18000" rIns="18000"/>
          <a:lstStyle/>
          <a:p>
            <a:pPr algn="ctr"/>
            <a:r>
              <a:rPr lang="en-US" altLang="en-US" sz="1000" i="1">
                <a:latin typeface="Verdana" pitchFamily="34" charset="0"/>
              </a:rPr>
              <a:t>Evaluation</a:t>
            </a:r>
          </a:p>
        </p:txBody>
      </p:sp>
      <p:cxnSp>
        <p:nvCxnSpPr>
          <p:cNvPr id="26640" name="AutoShape 21"/>
          <p:cNvCxnSpPr>
            <a:cxnSpLocks noChangeShapeType="1"/>
            <a:stCxn id="26629" idx="4"/>
            <a:endCxn id="26635" idx="0"/>
          </p:cNvCxnSpPr>
          <p:nvPr/>
        </p:nvCxnSpPr>
        <p:spPr bwMode="auto">
          <a:xfrm flipH="1">
            <a:off x="6731000" y="1487488"/>
            <a:ext cx="74613" cy="242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41" name="AutoShape 22"/>
          <p:cNvCxnSpPr>
            <a:cxnSpLocks noChangeShapeType="1"/>
            <a:stCxn id="26635" idx="2"/>
            <a:endCxn id="26636" idx="0"/>
          </p:cNvCxnSpPr>
          <p:nvPr/>
        </p:nvCxnSpPr>
        <p:spPr bwMode="auto">
          <a:xfrm>
            <a:off x="6731000" y="2354263"/>
            <a:ext cx="252413" cy="835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6642" name="Rectangle 23"/>
          <p:cNvSpPr>
            <a:spLocks noChangeArrowheads="1"/>
          </p:cNvSpPr>
          <p:nvPr/>
        </p:nvSpPr>
        <p:spPr bwMode="auto">
          <a:xfrm>
            <a:off x="4006850" y="2581275"/>
            <a:ext cx="1362075" cy="365125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en-US" altLang="en-US" sz="1000" b="1">
                <a:latin typeface="Verdana" pitchFamily="34" charset="0"/>
              </a:rPr>
              <a:t>Simulation of actions</a:t>
            </a:r>
            <a:endParaRPr lang="en-US" altLang="en-US">
              <a:latin typeface="Verdana" pitchFamily="34" charset="0"/>
            </a:endParaRPr>
          </a:p>
        </p:txBody>
      </p:sp>
      <p:cxnSp>
        <p:nvCxnSpPr>
          <p:cNvPr id="26643" name="AutoShape 24"/>
          <p:cNvCxnSpPr>
            <a:cxnSpLocks noChangeShapeType="1"/>
            <a:stCxn id="26628" idx="4"/>
            <a:endCxn id="26642" idx="0"/>
          </p:cNvCxnSpPr>
          <p:nvPr/>
        </p:nvCxnSpPr>
        <p:spPr bwMode="auto">
          <a:xfrm>
            <a:off x="4673600" y="1765300"/>
            <a:ext cx="14288" cy="815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44" name="AutoShape 25"/>
          <p:cNvCxnSpPr>
            <a:cxnSpLocks noChangeShapeType="1"/>
            <a:stCxn id="26631" idx="2"/>
            <a:endCxn id="26642" idx="1"/>
          </p:cNvCxnSpPr>
          <p:nvPr/>
        </p:nvCxnSpPr>
        <p:spPr bwMode="auto">
          <a:xfrm rot="16200000" flipH="1">
            <a:off x="2840037" y="1597026"/>
            <a:ext cx="669925" cy="16637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26645" name="AutoShape 26"/>
          <p:cNvCxnSpPr>
            <a:cxnSpLocks noChangeShapeType="1"/>
            <a:stCxn id="26635" idx="1"/>
            <a:endCxn id="26642" idx="3"/>
          </p:cNvCxnSpPr>
          <p:nvPr/>
        </p:nvCxnSpPr>
        <p:spPr bwMode="auto">
          <a:xfrm rot="10800000" flipV="1">
            <a:off x="5368925" y="2041525"/>
            <a:ext cx="303213" cy="722313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</p:cxnSp>
      <p:sp>
        <p:nvSpPr>
          <p:cNvPr id="26646" name="Rectangle 27"/>
          <p:cNvSpPr>
            <a:spLocks noChangeArrowheads="1"/>
          </p:cNvSpPr>
          <p:nvPr/>
        </p:nvSpPr>
        <p:spPr bwMode="auto">
          <a:xfrm>
            <a:off x="3854450" y="3068638"/>
            <a:ext cx="1665288" cy="365125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54000" tIns="10800" rIns="54000" bIns="10800"/>
          <a:lstStyle/>
          <a:p>
            <a:pPr algn="ctr"/>
            <a:r>
              <a:rPr lang="en-US" altLang="en-US" sz="1000">
                <a:latin typeface="Verdana" pitchFamily="34" charset="0"/>
              </a:rPr>
              <a:t>Possible Consequences</a:t>
            </a:r>
            <a:endParaRPr lang="en-US" altLang="en-US">
              <a:latin typeface="Verdana" pitchFamily="34" charset="0"/>
            </a:endParaRPr>
          </a:p>
        </p:txBody>
      </p:sp>
      <p:sp>
        <p:nvSpPr>
          <p:cNvPr id="26647" name="Rectangle 28"/>
          <p:cNvSpPr>
            <a:spLocks noChangeArrowheads="1"/>
          </p:cNvSpPr>
          <p:nvPr/>
        </p:nvSpPr>
        <p:spPr bwMode="auto">
          <a:xfrm>
            <a:off x="3703638" y="3676650"/>
            <a:ext cx="1966912" cy="365125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en-US" altLang="en-US" sz="1000" b="1">
                <a:latin typeface="Verdana" pitchFamily="34" charset="0"/>
              </a:rPr>
              <a:t>Choice </a:t>
            </a:r>
            <a:r>
              <a:rPr lang="en-US" altLang="en-US" sz="1000">
                <a:latin typeface="Verdana" pitchFamily="34" charset="0"/>
              </a:rPr>
              <a:t>among the alternative actions</a:t>
            </a:r>
            <a:endParaRPr lang="en-US" altLang="en-US">
              <a:latin typeface="Verdana" pitchFamily="34" charset="0"/>
            </a:endParaRPr>
          </a:p>
        </p:txBody>
      </p:sp>
      <p:sp>
        <p:nvSpPr>
          <p:cNvPr id="26648" name="Rectangle 29"/>
          <p:cNvSpPr>
            <a:spLocks noChangeArrowheads="1"/>
          </p:cNvSpPr>
          <p:nvPr/>
        </p:nvSpPr>
        <p:spPr bwMode="auto">
          <a:xfrm>
            <a:off x="3249613" y="4162425"/>
            <a:ext cx="2724150" cy="366713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en-US" altLang="en-US" sz="1000" b="1">
                <a:latin typeface="Verdana" pitchFamily="34" charset="0"/>
              </a:rPr>
              <a:t>Implementation </a:t>
            </a:r>
            <a:br>
              <a:rPr lang="en-US" altLang="en-US" sz="1000" b="1">
                <a:latin typeface="Verdana" pitchFamily="34" charset="0"/>
              </a:rPr>
            </a:br>
            <a:r>
              <a:rPr lang="en-US" altLang="en-US" sz="1000">
                <a:latin typeface="Verdana" pitchFamily="34" charset="0"/>
              </a:rPr>
              <a:t> (resources and </a:t>
            </a:r>
            <a:r>
              <a:rPr lang="en-US" altLang="en-US" sz="1000" i="1">
                <a:latin typeface="Verdana" pitchFamily="34" charset="0"/>
              </a:rPr>
              <a:t>input</a:t>
            </a:r>
            <a:r>
              <a:rPr lang="en-US" altLang="en-US" sz="1000">
                <a:latin typeface="Verdana" pitchFamily="34" charset="0"/>
              </a:rPr>
              <a:t> characteristics)</a:t>
            </a:r>
          </a:p>
        </p:txBody>
      </p:sp>
      <p:sp>
        <p:nvSpPr>
          <p:cNvPr id="26649" name="Rectangle 30"/>
          <p:cNvSpPr>
            <a:spLocks noChangeArrowheads="1"/>
          </p:cNvSpPr>
          <p:nvPr/>
        </p:nvSpPr>
        <p:spPr bwMode="auto">
          <a:xfrm>
            <a:off x="3249613" y="4649788"/>
            <a:ext cx="2724150" cy="365125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en-US" altLang="en-US" sz="1000" b="1" dirty="0" err="1" smtClean="0">
                <a:latin typeface="Verdana" pitchFamily="34" charset="0"/>
              </a:rPr>
              <a:t>Achievments</a:t>
            </a:r>
            <a:r>
              <a:rPr lang="en-US" altLang="en-US" sz="1000" dirty="0" smtClean="0">
                <a:latin typeface="Verdana" pitchFamily="34" charset="0"/>
              </a:rPr>
              <a:t> </a:t>
            </a:r>
            <a:r>
              <a:rPr lang="en-US" altLang="en-US" sz="1000" dirty="0">
                <a:latin typeface="Verdana" pitchFamily="34" charset="0"/>
              </a:rPr>
              <a:t/>
            </a:r>
            <a:br>
              <a:rPr lang="en-US" altLang="en-US" sz="1000" dirty="0">
                <a:latin typeface="Verdana" pitchFamily="34" charset="0"/>
              </a:rPr>
            </a:br>
            <a:r>
              <a:rPr lang="en-US" altLang="en-US" sz="1000" dirty="0">
                <a:latin typeface="Verdana" pitchFamily="34" charset="0"/>
              </a:rPr>
              <a:t>(</a:t>
            </a:r>
            <a:r>
              <a:rPr lang="en-US" altLang="en-US" sz="1000" i="1" dirty="0">
                <a:latin typeface="Verdana" pitchFamily="34" charset="0"/>
              </a:rPr>
              <a:t>process characteristics</a:t>
            </a:r>
            <a:r>
              <a:rPr lang="en-US" altLang="en-US" sz="1000" dirty="0">
                <a:latin typeface="Verdana" pitchFamily="34" charset="0"/>
              </a:rPr>
              <a:t>)</a:t>
            </a:r>
            <a:endParaRPr lang="en-US" altLang="en-US" dirty="0">
              <a:latin typeface="Verdana" pitchFamily="34" charset="0"/>
            </a:endParaRPr>
          </a:p>
        </p:txBody>
      </p:sp>
      <p:sp>
        <p:nvSpPr>
          <p:cNvPr id="26650" name="Rectangle 31"/>
          <p:cNvSpPr>
            <a:spLocks noChangeArrowheads="1"/>
          </p:cNvSpPr>
          <p:nvPr/>
        </p:nvSpPr>
        <p:spPr bwMode="auto">
          <a:xfrm>
            <a:off x="3249613" y="5137150"/>
            <a:ext cx="2724150" cy="365125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en-US" altLang="en-US" sz="1000" b="1">
                <a:latin typeface="Verdana" pitchFamily="34" charset="0"/>
              </a:rPr>
              <a:t>Results</a:t>
            </a:r>
            <a:r>
              <a:rPr lang="en-US" altLang="en-US" sz="1000">
                <a:latin typeface="Verdana" pitchFamily="34" charset="0"/>
              </a:rPr>
              <a:t> </a:t>
            </a:r>
          </a:p>
          <a:p>
            <a:pPr algn="ctr"/>
            <a:r>
              <a:rPr lang="en-US" altLang="en-US" sz="1000">
                <a:latin typeface="Verdana" pitchFamily="34" charset="0"/>
              </a:rPr>
              <a:t>(</a:t>
            </a:r>
            <a:r>
              <a:rPr lang="en-US" altLang="en-US" sz="1000" i="1">
                <a:latin typeface="Verdana" pitchFamily="34" charset="0"/>
              </a:rPr>
              <a:t>Output, Outcome, Impact</a:t>
            </a:r>
            <a:r>
              <a:rPr lang="en-US" altLang="en-US" sz="1000">
                <a:latin typeface="Verdana" pitchFamily="34" charset="0"/>
              </a:rPr>
              <a:t>)</a:t>
            </a:r>
            <a:endParaRPr lang="en-US" altLang="en-US">
              <a:latin typeface="Verdana" pitchFamily="34" charset="0"/>
            </a:endParaRPr>
          </a:p>
        </p:txBody>
      </p:sp>
      <p:sp>
        <p:nvSpPr>
          <p:cNvPr id="26651" name="Rectangle 32"/>
          <p:cNvSpPr>
            <a:spLocks noChangeArrowheads="1"/>
          </p:cNvSpPr>
          <p:nvPr/>
        </p:nvSpPr>
        <p:spPr bwMode="auto">
          <a:xfrm>
            <a:off x="3402013" y="5745163"/>
            <a:ext cx="1816100" cy="487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 b="1">
                <a:latin typeface="Verdana" pitchFamily="34" charset="0"/>
              </a:rPr>
              <a:t>Information on results</a:t>
            </a:r>
            <a:endParaRPr lang="en-US" altLang="en-US">
              <a:latin typeface="Verdana" pitchFamily="34" charset="0"/>
            </a:endParaRPr>
          </a:p>
        </p:txBody>
      </p:sp>
      <p:cxnSp>
        <p:nvCxnSpPr>
          <p:cNvPr id="26652" name="AutoShape 33"/>
          <p:cNvCxnSpPr>
            <a:cxnSpLocks noChangeShapeType="1"/>
            <a:stCxn id="26636" idx="2"/>
            <a:endCxn id="26646" idx="3"/>
          </p:cNvCxnSpPr>
          <p:nvPr/>
        </p:nvCxnSpPr>
        <p:spPr bwMode="auto">
          <a:xfrm flipH="1" flipV="1">
            <a:off x="5519738" y="3251200"/>
            <a:ext cx="706437" cy="1222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53" name="AutoShape 34"/>
          <p:cNvCxnSpPr>
            <a:cxnSpLocks noChangeShapeType="1"/>
            <a:stCxn id="26636" idx="3"/>
            <a:endCxn id="26647" idx="3"/>
          </p:cNvCxnSpPr>
          <p:nvPr/>
        </p:nvCxnSpPr>
        <p:spPr bwMode="auto">
          <a:xfrm flipH="1">
            <a:off x="5670550" y="3502025"/>
            <a:ext cx="777875" cy="357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54" name="AutoShape 35"/>
          <p:cNvCxnSpPr>
            <a:cxnSpLocks noChangeShapeType="1"/>
            <a:stCxn id="26637" idx="2"/>
            <a:endCxn id="26648" idx="3"/>
          </p:cNvCxnSpPr>
          <p:nvPr/>
        </p:nvCxnSpPr>
        <p:spPr bwMode="auto">
          <a:xfrm flipH="1">
            <a:off x="5973763" y="4346575"/>
            <a:ext cx="2524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55" name="AutoShape 36"/>
          <p:cNvCxnSpPr>
            <a:cxnSpLocks noChangeShapeType="1"/>
            <a:stCxn id="26638" idx="2"/>
            <a:endCxn id="26649" idx="3"/>
          </p:cNvCxnSpPr>
          <p:nvPr/>
        </p:nvCxnSpPr>
        <p:spPr bwMode="auto">
          <a:xfrm flipH="1">
            <a:off x="5973763" y="4832350"/>
            <a:ext cx="2524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56" name="AutoShape 37"/>
          <p:cNvCxnSpPr>
            <a:cxnSpLocks noChangeShapeType="1"/>
            <a:stCxn id="26639" idx="2"/>
            <a:endCxn id="26651" idx="3"/>
          </p:cNvCxnSpPr>
          <p:nvPr/>
        </p:nvCxnSpPr>
        <p:spPr bwMode="auto">
          <a:xfrm flipH="1">
            <a:off x="5218113" y="5319713"/>
            <a:ext cx="1009650" cy="669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57" name="AutoShape 38"/>
          <p:cNvCxnSpPr>
            <a:cxnSpLocks noChangeShapeType="1"/>
            <a:stCxn id="26639" idx="2"/>
            <a:endCxn id="26650" idx="3"/>
          </p:cNvCxnSpPr>
          <p:nvPr/>
        </p:nvCxnSpPr>
        <p:spPr bwMode="auto">
          <a:xfrm flipH="1">
            <a:off x="5973763" y="5319713"/>
            <a:ext cx="254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6658" name="Rectangle 39"/>
          <p:cNvSpPr>
            <a:spLocks noChangeArrowheads="1"/>
          </p:cNvSpPr>
          <p:nvPr/>
        </p:nvSpPr>
        <p:spPr bwMode="auto">
          <a:xfrm>
            <a:off x="1736725" y="6110288"/>
            <a:ext cx="1512888" cy="487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 b="1">
                <a:latin typeface="Verdana" pitchFamily="34" charset="0"/>
              </a:rPr>
              <a:t>Social Control</a:t>
            </a:r>
            <a:endParaRPr lang="en-US" altLang="en-US">
              <a:latin typeface="Verdana" pitchFamily="34" charset="0"/>
            </a:endParaRPr>
          </a:p>
        </p:txBody>
      </p:sp>
      <p:cxnSp>
        <p:nvCxnSpPr>
          <p:cNvPr id="26659" name="AutoShape 40"/>
          <p:cNvCxnSpPr>
            <a:cxnSpLocks noChangeShapeType="1"/>
            <a:stCxn id="26646" idx="1"/>
            <a:endCxn id="26631" idx="3"/>
          </p:cNvCxnSpPr>
          <p:nvPr/>
        </p:nvCxnSpPr>
        <p:spPr bwMode="auto">
          <a:xfrm rot="10800000">
            <a:off x="3551238" y="1912938"/>
            <a:ext cx="303212" cy="1338262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26660" name="AutoShape 41"/>
          <p:cNvCxnSpPr>
            <a:cxnSpLocks noChangeShapeType="1"/>
            <a:stCxn id="26631" idx="2"/>
            <a:endCxn id="26647" idx="1"/>
          </p:cNvCxnSpPr>
          <p:nvPr/>
        </p:nvCxnSpPr>
        <p:spPr bwMode="auto">
          <a:xfrm rot="16200000" flipH="1">
            <a:off x="2140744" y="2296319"/>
            <a:ext cx="1765300" cy="1360488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26661" name="AutoShape 42"/>
          <p:cNvCxnSpPr>
            <a:cxnSpLocks noChangeShapeType="1"/>
            <a:stCxn id="26658" idx="1"/>
            <a:endCxn id="26631" idx="1"/>
          </p:cNvCxnSpPr>
          <p:nvPr/>
        </p:nvCxnSpPr>
        <p:spPr bwMode="auto">
          <a:xfrm rot="10800000">
            <a:off x="1131888" y="1912938"/>
            <a:ext cx="604837" cy="4441825"/>
          </a:xfrm>
          <a:prstGeom prst="bentConnector3">
            <a:avLst>
              <a:gd name="adj1" fmla="val 1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</p:cxn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1433513" y="2825750"/>
            <a:ext cx="425450" cy="23114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G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7781925" y="2816225"/>
            <a:ext cx="423863" cy="2312988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G</a:t>
            </a:r>
            <a:endParaRPr lang="en-US" altLang="en-US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cxnSp>
        <p:nvCxnSpPr>
          <p:cNvPr id="26664" name="AutoShape 45"/>
          <p:cNvCxnSpPr>
            <a:cxnSpLocks noChangeShapeType="1"/>
            <a:stCxn id="26651" idx="3"/>
            <a:endCxn id="7212" idx="2"/>
          </p:cNvCxnSpPr>
          <p:nvPr/>
        </p:nvCxnSpPr>
        <p:spPr bwMode="auto">
          <a:xfrm flipV="1">
            <a:off x="5218113" y="5129213"/>
            <a:ext cx="2776537" cy="858837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26665" name="AutoShape 46"/>
          <p:cNvCxnSpPr>
            <a:cxnSpLocks noChangeShapeType="1"/>
            <a:stCxn id="26651" idx="1"/>
            <a:endCxn id="7211" idx="2"/>
          </p:cNvCxnSpPr>
          <p:nvPr/>
        </p:nvCxnSpPr>
        <p:spPr bwMode="auto">
          <a:xfrm rot="10800000">
            <a:off x="1646238" y="5137150"/>
            <a:ext cx="1755775" cy="8509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26666" name="AutoShape 47"/>
          <p:cNvCxnSpPr>
            <a:cxnSpLocks noChangeShapeType="1"/>
            <a:stCxn id="7211" idx="0"/>
            <a:endCxn id="26631" idx="1"/>
          </p:cNvCxnSpPr>
          <p:nvPr/>
        </p:nvCxnSpPr>
        <p:spPr bwMode="auto">
          <a:xfrm rot="5400000" flipH="1">
            <a:off x="932657" y="2112169"/>
            <a:ext cx="912812" cy="514350"/>
          </a:xfrm>
          <a:prstGeom prst="bentConnector4">
            <a:avLst>
              <a:gd name="adj1" fmla="val 40000"/>
              <a:gd name="adj2" fmla="val 15882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26667" name="AutoShape 48"/>
          <p:cNvCxnSpPr>
            <a:cxnSpLocks noChangeShapeType="1"/>
            <a:stCxn id="7212" idx="0"/>
            <a:endCxn id="26635" idx="3"/>
          </p:cNvCxnSpPr>
          <p:nvPr/>
        </p:nvCxnSpPr>
        <p:spPr bwMode="auto">
          <a:xfrm rot="5400000" flipH="1">
            <a:off x="7504907" y="2326481"/>
            <a:ext cx="774700" cy="204787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26668" name="AutoShape 49"/>
          <p:cNvCxnSpPr>
            <a:cxnSpLocks noChangeShapeType="1"/>
            <a:stCxn id="26642" idx="2"/>
            <a:endCxn id="26646" idx="0"/>
          </p:cNvCxnSpPr>
          <p:nvPr/>
        </p:nvCxnSpPr>
        <p:spPr bwMode="auto">
          <a:xfrm>
            <a:off x="4687888" y="2946400"/>
            <a:ext cx="0" cy="1222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69" name="AutoShape 50"/>
          <p:cNvCxnSpPr>
            <a:cxnSpLocks noChangeShapeType="1"/>
            <a:stCxn id="26646" idx="2"/>
            <a:endCxn id="26647" idx="0"/>
          </p:cNvCxnSpPr>
          <p:nvPr/>
        </p:nvCxnSpPr>
        <p:spPr bwMode="auto">
          <a:xfrm>
            <a:off x="4687888" y="3433763"/>
            <a:ext cx="0" cy="242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70" name="AutoShape 52"/>
          <p:cNvCxnSpPr>
            <a:cxnSpLocks noChangeShapeType="1"/>
            <a:stCxn id="26648" idx="2"/>
            <a:endCxn id="26649" idx="0"/>
          </p:cNvCxnSpPr>
          <p:nvPr/>
        </p:nvCxnSpPr>
        <p:spPr bwMode="auto">
          <a:xfrm>
            <a:off x="4613275" y="4529138"/>
            <a:ext cx="0" cy="120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71" name="AutoShape 53"/>
          <p:cNvCxnSpPr>
            <a:cxnSpLocks noChangeShapeType="1"/>
            <a:stCxn id="26649" idx="2"/>
            <a:endCxn id="26650" idx="0"/>
          </p:cNvCxnSpPr>
          <p:nvPr/>
        </p:nvCxnSpPr>
        <p:spPr bwMode="auto">
          <a:xfrm>
            <a:off x="4613275" y="5014913"/>
            <a:ext cx="0" cy="1222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72" name="AutoShape 54"/>
          <p:cNvCxnSpPr>
            <a:cxnSpLocks noChangeShapeType="1"/>
            <a:stCxn id="26651" idx="2"/>
            <a:endCxn id="26658" idx="3"/>
          </p:cNvCxnSpPr>
          <p:nvPr/>
        </p:nvCxnSpPr>
        <p:spPr bwMode="auto">
          <a:xfrm flipH="1">
            <a:off x="3249613" y="6232525"/>
            <a:ext cx="1058862" cy="1222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6673" name="AutoShape 55"/>
          <p:cNvCxnSpPr>
            <a:cxnSpLocks noChangeShapeType="1"/>
            <a:stCxn id="26629" idx="2"/>
            <a:endCxn id="26628" idx="7"/>
          </p:cNvCxnSpPr>
          <p:nvPr/>
        </p:nvCxnSpPr>
        <p:spPr bwMode="auto">
          <a:xfrm flipH="1">
            <a:off x="5359400" y="1181100"/>
            <a:ext cx="312738" cy="33338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</p:spPr>
      </p:cxnSp>
      <p:sp>
        <p:nvSpPr>
          <p:cNvPr id="26674" name="Text Box 56"/>
          <p:cNvSpPr txBox="1">
            <a:spLocks noChangeArrowheads="1"/>
          </p:cNvSpPr>
          <p:nvPr/>
        </p:nvSpPr>
        <p:spPr bwMode="auto">
          <a:xfrm>
            <a:off x="468313" y="207963"/>
            <a:ext cx="8675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en-US" b="1">
              <a:latin typeface="Calibri" pitchFamily="34" charset="0"/>
            </a:endParaRPr>
          </a:p>
        </p:txBody>
      </p:sp>
      <p:sp>
        <p:nvSpPr>
          <p:cNvPr id="7225" name="Rectangle 57"/>
          <p:cNvSpPr>
            <a:spLocks noGrp="1" noChangeArrowheads="1"/>
          </p:cNvSpPr>
          <p:nvPr>
            <p:ph type="title"/>
          </p:nvPr>
        </p:nvSpPr>
        <p:spPr>
          <a:xfrm>
            <a:off x="468313" y="53975"/>
            <a:ext cx="8207375" cy="711200"/>
          </a:xfrm>
          <a:solidFill>
            <a:srgbClr val="FFC000"/>
          </a:solidFill>
          <a:extLst/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en-US" sz="1800" b="1" dirty="0"/>
              <a:t>SIMPLIFIED FRAMEWORK OF THE DESIGN, </a:t>
            </a:r>
            <a:r>
              <a:rPr lang="it-IT" altLang="en-US" sz="1800" b="1" dirty="0" smtClean="0"/>
              <a:t>IMPLEMENTATION </a:t>
            </a:r>
            <a:r>
              <a:rPr lang="it-IT" altLang="en-US" sz="1800" b="1" dirty="0"/>
              <a:t>AND </a:t>
            </a:r>
            <a:r>
              <a:rPr lang="it-IT" altLang="en-US" sz="1800" b="1" dirty="0" smtClean="0"/>
              <a:t> </a:t>
            </a:r>
            <a:r>
              <a:rPr lang="it-IT" altLang="en-US" sz="1800" b="1" dirty="0"/>
              <a:t>EVALUATION OF </a:t>
            </a:r>
            <a:r>
              <a:rPr lang="it-IT" altLang="en-US" sz="1800" b="1" dirty="0" smtClean="0"/>
              <a:t>AN INTERVENTION POLICY</a:t>
            </a:r>
            <a:r>
              <a:rPr lang="it-IT" altLang="en-US" sz="1800" b="1" dirty="0"/>
              <a:t/>
            </a:r>
            <a:br>
              <a:rPr lang="it-IT" altLang="en-US" sz="1800" b="1" dirty="0"/>
            </a:br>
            <a:endParaRPr lang="it-IT" altLang="en-US" sz="1800" b="1" dirty="0"/>
          </a:p>
        </p:txBody>
      </p:sp>
      <p:cxnSp>
        <p:nvCxnSpPr>
          <p:cNvPr id="26676" name="AutoShape 58"/>
          <p:cNvCxnSpPr>
            <a:cxnSpLocks noChangeShapeType="1"/>
          </p:cNvCxnSpPr>
          <p:nvPr/>
        </p:nvCxnSpPr>
        <p:spPr bwMode="auto">
          <a:xfrm>
            <a:off x="4643438" y="4029075"/>
            <a:ext cx="0" cy="120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" name="Connettore 1 4"/>
          <p:cNvCxnSpPr/>
          <p:nvPr/>
        </p:nvCxnSpPr>
        <p:spPr>
          <a:xfrm>
            <a:off x="0" y="7127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70CAA-3699-4AA3-923D-DD5940E2955F}" type="slidenum">
              <a:rPr lang="en-US"/>
              <a:pPr>
                <a:defRPr/>
              </a:pPr>
              <a:t>6</a:t>
            </a:fld>
            <a:endParaRPr lang="en-US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2947988" y="1103313"/>
            <a:ext cx="29241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792162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dirty="0">
                <a:solidFill>
                  <a:srgbClr val="0070C0"/>
                </a:solidFill>
              </a:rPr>
              <a:t>Framework </a:t>
            </a:r>
            <a:r>
              <a:rPr lang="en-US" altLang="it-IT" sz="2800" dirty="0" smtClean="0">
                <a:solidFill>
                  <a:srgbClr val="0070C0"/>
                </a:solidFill>
              </a:rPr>
              <a:t>analysis: characteristics</a:t>
            </a:r>
            <a:endParaRPr lang="it-IT" altLang="it-IT" sz="2800" dirty="0">
              <a:solidFill>
                <a:srgbClr val="0070C0"/>
              </a:solidFill>
            </a:endParaRPr>
          </a:p>
        </p:txBody>
      </p:sp>
      <p:sp>
        <p:nvSpPr>
          <p:cNvPr id="28675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6" name="CasellaDiTesto 1"/>
          <p:cNvSpPr txBox="1">
            <a:spLocks noChangeArrowheads="1"/>
          </p:cNvSpPr>
          <p:nvPr/>
        </p:nvSpPr>
        <p:spPr bwMode="auto">
          <a:xfrm>
            <a:off x="395288" y="981075"/>
            <a:ext cx="561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94518" y="1074509"/>
            <a:ext cx="752316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dirty="0" smtClean="0">
                <a:latin typeface="+mn-lt"/>
              </a:rPr>
              <a:t>The </a:t>
            </a:r>
            <a:r>
              <a:rPr lang="en-GB" sz="2000" dirty="0">
                <a:latin typeface="Calibri" pitchFamily="34" charset="0"/>
              </a:rPr>
              <a:t>sketch </a:t>
            </a:r>
            <a:r>
              <a:rPr lang="en-GB" sz="2000" dirty="0" smtClean="0">
                <a:latin typeface="Calibri" pitchFamily="34" charset="0"/>
              </a:rPr>
              <a:t> shows w</a:t>
            </a:r>
            <a:r>
              <a:rPr lang="en-GB" sz="2000" dirty="0" smtClean="0">
                <a:latin typeface="+mn-lt"/>
              </a:rPr>
              <a:t>hich </a:t>
            </a:r>
            <a:r>
              <a:rPr lang="en-GB" sz="2000" dirty="0">
                <a:latin typeface="+mn-lt"/>
              </a:rPr>
              <a:t>are the </a:t>
            </a:r>
            <a:r>
              <a:rPr lang="en-GB" sz="2000" b="1" dirty="0">
                <a:latin typeface="+mn-lt"/>
              </a:rPr>
              <a:t>steps </a:t>
            </a:r>
            <a:r>
              <a:rPr lang="en-GB" sz="2000" dirty="0">
                <a:latin typeface="+mn-lt"/>
              </a:rPr>
              <a:t> to be implemented to </a:t>
            </a:r>
            <a:r>
              <a:rPr lang="en-GB" sz="2000" b="1" dirty="0">
                <a:solidFill>
                  <a:srgbClr val="FF00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GB" sz="2000" b="1" dirty="0">
                <a:solidFill>
                  <a:srgbClr val="FF0000"/>
                </a:solidFill>
                <a:latin typeface="+mn-lt"/>
              </a:rPr>
              <a:t>carry out and evaluate intervention policies</a:t>
            </a:r>
            <a:r>
              <a:rPr lang="en-GB" sz="2000" dirty="0">
                <a:latin typeface="+mn-lt"/>
              </a:rPr>
              <a:t> in a consistent </a:t>
            </a:r>
            <a:r>
              <a:rPr lang="en-GB" sz="2000" dirty="0" smtClean="0">
                <a:latin typeface="+mn-lt"/>
              </a:rPr>
              <a:t>framework</a:t>
            </a:r>
            <a:endParaRPr lang="it-IT" sz="2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000" dirty="0" smtClea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dirty="0" smtClean="0">
                <a:latin typeface="+mn-lt"/>
                <a:cs typeface="+mn-cs"/>
              </a:rPr>
              <a:t>Framework </a:t>
            </a:r>
            <a:r>
              <a:rPr lang="en-GB" sz="2000" dirty="0">
                <a:latin typeface="+mn-lt"/>
                <a:cs typeface="+mn-cs"/>
              </a:rPr>
              <a:t>analysis highlights some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important and specific aspects </a:t>
            </a:r>
            <a:r>
              <a:rPr lang="en-GB" sz="2000" dirty="0">
                <a:latin typeface="+mn-lt"/>
                <a:cs typeface="+mn-cs"/>
              </a:rPr>
              <a:t>that must be taken into consideration to organize policy design and evaluation. </a:t>
            </a:r>
            <a:r>
              <a:rPr lang="en-US" sz="2000" dirty="0">
                <a:latin typeface="+mn-lt"/>
                <a:cs typeface="+mn-cs"/>
              </a:rPr>
              <a:t>As a matter of fact, it is necessary: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lphaLcParenR"/>
              <a:defRPr/>
            </a:pPr>
            <a:r>
              <a:rPr lang="en-US" sz="2000" dirty="0" smtClean="0">
                <a:latin typeface="+mn-lt"/>
                <a:cs typeface="+mn-cs"/>
              </a:rPr>
              <a:t>To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analyze the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context and real situation </a:t>
            </a:r>
            <a:r>
              <a:rPr lang="en-US" sz="2000" dirty="0">
                <a:latin typeface="+mn-lt"/>
                <a:cs typeface="+mn-cs"/>
              </a:rPr>
              <a:t>(a good knowledge is required of how the phenomenon works and how the involved units behave), and the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problems</a:t>
            </a:r>
            <a:r>
              <a:rPr lang="en-US" sz="2000" dirty="0">
                <a:latin typeface="+mn-lt"/>
                <a:cs typeface="+mn-cs"/>
              </a:rPr>
              <a:t> that we have to </a:t>
            </a:r>
            <a:r>
              <a:rPr lang="en-US" sz="2000" dirty="0" smtClean="0">
                <a:latin typeface="+mn-lt"/>
                <a:cs typeface="+mn-cs"/>
              </a:rPr>
              <a:t>face</a:t>
            </a:r>
            <a:endParaRPr lang="en-US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lphaLcParenR"/>
              <a:defRPr/>
            </a:pPr>
            <a:endParaRPr lang="en-US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lphaLcParenR"/>
              <a:defRPr/>
            </a:pPr>
            <a:r>
              <a:rPr lang="en-US" sz="2000" dirty="0" smtClean="0">
                <a:latin typeface="+mn-lt"/>
                <a:cs typeface="+mn-cs"/>
              </a:rPr>
              <a:t>To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simulate the actions </a:t>
            </a:r>
            <a:r>
              <a:rPr lang="en-US" sz="2000" dirty="0">
                <a:latin typeface="+mn-lt"/>
                <a:cs typeface="+mn-cs"/>
              </a:rPr>
              <a:t>on which intervention is based with macro or micro </a:t>
            </a:r>
            <a:r>
              <a:rPr lang="en-US" sz="2000" b="1" dirty="0">
                <a:latin typeface="+mn-lt"/>
                <a:cs typeface="+mn-cs"/>
              </a:rPr>
              <a:t>models</a:t>
            </a:r>
            <a:r>
              <a:rPr lang="en-US" sz="2000" dirty="0">
                <a:latin typeface="+mn-lt"/>
                <a:cs typeface="+mn-cs"/>
              </a:rPr>
              <a:t>, to  </a:t>
            </a:r>
            <a:r>
              <a:rPr lang="en-US" sz="2000" b="1" dirty="0">
                <a:latin typeface="+mn-lt"/>
                <a:cs typeface="+mn-cs"/>
              </a:rPr>
              <a:t>evaluate their possible consequences</a:t>
            </a:r>
            <a:r>
              <a:rPr lang="en-US" sz="2000" dirty="0">
                <a:latin typeface="+mn-lt"/>
                <a:cs typeface="+mn-cs"/>
              </a:rPr>
              <a:t>, and to </a:t>
            </a:r>
            <a:r>
              <a:rPr lang="en-US" sz="2000" b="1" dirty="0">
                <a:latin typeface="+mn-lt"/>
                <a:cs typeface="+mn-cs"/>
              </a:rPr>
              <a:t>choose</a:t>
            </a:r>
            <a:r>
              <a:rPr lang="en-US" sz="2000" dirty="0">
                <a:latin typeface="+mn-lt"/>
                <a:cs typeface="+mn-cs"/>
              </a:rPr>
              <a:t> among the various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alternative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actions</a:t>
            </a: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A1D28-0CF3-4BD7-A9F5-8E89FDEFDEE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792162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dirty="0">
                <a:solidFill>
                  <a:srgbClr val="0070C0"/>
                </a:solidFill>
              </a:rPr>
              <a:t>Framework </a:t>
            </a:r>
            <a:r>
              <a:rPr lang="en-US" altLang="it-IT" sz="2800" dirty="0" smtClean="0">
                <a:solidFill>
                  <a:srgbClr val="0070C0"/>
                </a:solidFill>
              </a:rPr>
              <a:t>analysis: characteristics</a:t>
            </a:r>
            <a:endParaRPr lang="it-IT" altLang="it-IT" sz="2800" dirty="0">
              <a:solidFill>
                <a:srgbClr val="0070C0"/>
              </a:solidFill>
            </a:endParaRPr>
          </a:p>
        </p:txBody>
      </p:sp>
      <p:sp>
        <p:nvSpPr>
          <p:cNvPr id="30723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4" name="CasellaDiTesto 1"/>
          <p:cNvSpPr txBox="1">
            <a:spLocks noChangeArrowheads="1"/>
          </p:cNvSpPr>
          <p:nvPr/>
        </p:nvSpPr>
        <p:spPr bwMode="auto">
          <a:xfrm>
            <a:off x="395288" y="981075"/>
            <a:ext cx="561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650" y="1484313"/>
            <a:ext cx="7523163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3"/>
              <a:defRPr/>
            </a:pPr>
            <a:r>
              <a:rPr lang="en-US" sz="2000" dirty="0">
                <a:latin typeface="+mn-lt"/>
                <a:cs typeface="+mn-cs"/>
              </a:rPr>
              <a:t>To </a:t>
            </a:r>
            <a:r>
              <a:rPr lang="en-US" sz="2000" b="1" dirty="0">
                <a:latin typeface="+mn-lt"/>
                <a:cs typeface="+mn-cs"/>
              </a:rPr>
              <a:t>evaluate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b="1" dirty="0">
                <a:latin typeface="+mn-lt"/>
                <a:cs typeface="+mn-cs"/>
              </a:rPr>
              <a:t>each phase of implementation </a:t>
            </a:r>
            <a:r>
              <a:rPr lang="en-US" sz="2000" dirty="0">
                <a:latin typeface="+mn-lt"/>
                <a:cs typeface="+mn-cs"/>
              </a:rPr>
              <a:t>of the actions and the obtained </a:t>
            </a:r>
            <a:r>
              <a:rPr lang="en-US" sz="2000" dirty="0" smtClean="0">
                <a:latin typeface="+mn-lt"/>
                <a:cs typeface="+mn-cs"/>
              </a:rPr>
              <a:t>results</a:t>
            </a:r>
            <a:endParaRPr lang="en-US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3"/>
              <a:defRPr/>
            </a:pPr>
            <a:endParaRPr lang="en-US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3"/>
              <a:defRPr/>
            </a:pPr>
            <a:r>
              <a:rPr lang="en-GB" sz="2000" dirty="0">
                <a:latin typeface="+mn-lt"/>
                <a:cs typeface="+mn-cs"/>
              </a:rPr>
              <a:t>To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use results </a:t>
            </a:r>
            <a:r>
              <a:rPr lang="en-GB" sz="2000" dirty="0">
                <a:latin typeface="+mn-lt"/>
                <a:cs typeface="+mn-cs"/>
              </a:rPr>
              <a:t>and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evaluation</a:t>
            </a:r>
            <a:r>
              <a:rPr lang="en-GB" sz="2000" dirty="0">
                <a:latin typeface="+mn-lt"/>
                <a:cs typeface="+mn-cs"/>
              </a:rPr>
              <a:t> analyses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for learning aims </a:t>
            </a:r>
            <a:r>
              <a:rPr lang="en-GB" sz="2000" dirty="0">
                <a:latin typeface="+mn-lt"/>
                <a:cs typeface="+mn-cs"/>
              </a:rPr>
              <a:t>and, if necessary, to change the plan or to improve the information system already </a:t>
            </a:r>
            <a:r>
              <a:rPr lang="en-GB" sz="2000" dirty="0" smtClean="0">
                <a:latin typeface="+mn-lt"/>
                <a:cs typeface="+mn-cs"/>
              </a:rPr>
              <a:t>available</a:t>
            </a:r>
            <a:endParaRPr lang="en-GB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3"/>
              <a:defRPr/>
            </a:pPr>
            <a:endParaRPr lang="en-GB" sz="20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3"/>
              <a:defRPr/>
            </a:pPr>
            <a:r>
              <a:rPr lang="en-GB" sz="2000" dirty="0">
                <a:latin typeface="+mn-lt"/>
                <a:cs typeface="+mn-cs"/>
              </a:rPr>
              <a:t>To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disseminate evaluation results </a:t>
            </a:r>
            <a:r>
              <a:rPr lang="en-GB" sz="2000" dirty="0">
                <a:latin typeface="+mn-lt"/>
                <a:cs typeface="+mn-cs"/>
              </a:rPr>
              <a:t>also as a means of </a:t>
            </a:r>
            <a:r>
              <a:rPr lang="en-GB" sz="2000" b="1" dirty="0">
                <a:solidFill>
                  <a:srgbClr val="FF0000"/>
                </a:solidFill>
                <a:latin typeface="+mn-lt"/>
                <a:cs typeface="+mn-cs"/>
              </a:rPr>
              <a:t>social control </a:t>
            </a:r>
            <a:r>
              <a:rPr lang="en-GB" sz="2000" dirty="0">
                <a:latin typeface="+mn-lt"/>
                <a:cs typeface="+mn-cs"/>
              </a:rPr>
              <a:t>by general public and by interested </a:t>
            </a:r>
            <a:r>
              <a:rPr lang="en-GB" sz="2000" dirty="0" smtClean="0">
                <a:latin typeface="+mn-lt"/>
                <a:cs typeface="+mn-cs"/>
              </a:rPr>
              <a:t>bodies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3"/>
              <a:defRPr/>
            </a:pPr>
            <a:endParaRPr lang="en-GB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solidFill>
                  <a:srgbClr val="C00000"/>
                </a:solidFill>
                <a:latin typeface="+mn-lt"/>
                <a:cs typeface="+mn-cs"/>
              </a:rPr>
              <a:t>Need for a specific Statistical Information System </a:t>
            </a:r>
            <a:r>
              <a:rPr lang="en-GB" sz="2000" b="1" dirty="0" smtClean="0">
                <a:latin typeface="+mn-lt"/>
                <a:cs typeface="+mn-cs"/>
              </a:rPr>
              <a:t>(For European Statistical System see Daniela </a:t>
            </a:r>
            <a:r>
              <a:rPr lang="en-GB" sz="2000" b="1" dirty="0" err="1" smtClean="0">
                <a:latin typeface="+mn-lt"/>
                <a:cs typeface="+mn-cs"/>
              </a:rPr>
              <a:t>Ghio</a:t>
            </a:r>
            <a:r>
              <a:rPr lang="en-GB" sz="2000" b="1" dirty="0" smtClean="0">
                <a:latin typeface="+mn-lt"/>
                <a:cs typeface="+mn-cs"/>
              </a:rPr>
              <a:t> Lectures)</a:t>
            </a:r>
            <a:endParaRPr lang="en-US" sz="2000" b="1" dirty="0">
              <a:latin typeface="+mn-lt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82584-F61D-4C2E-8009-8E701F3B3B6B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7921625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dirty="0">
                <a:solidFill>
                  <a:srgbClr val="0070C0"/>
                </a:solidFill>
              </a:rPr>
              <a:t>Framework </a:t>
            </a:r>
            <a:r>
              <a:rPr lang="en-US" altLang="it-IT" sz="2800" dirty="0" smtClean="0">
                <a:solidFill>
                  <a:srgbClr val="0070C0"/>
                </a:solidFill>
              </a:rPr>
              <a:t>analysis: programs and effects </a:t>
            </a:r>
            <a:endParaRPr lang="it-IT" altLang="it-IT" sz="2800" dirty="0">
              <a:solidFill>
                <a:srgbClr val="0070C0"/>
              </a:solidFill>
            </a:endParaRPr>
          </a:p>
        </p:txBody>
      </p:sp>
      <p:sp>
        <p:nvSpPr>
          <p:cNvPr id="32771" name="AutoShape 6"/>
          <p:cNvSpPr>
            <a:spLocks noChangeAspect="1" noChangeArrowheads="1"/>
          </p:cNvSpPr>
          <p:nvPr/>
        </p:nvSpPr>
        <p:spPr bwMode="auto">
          <a:xfrm>
            <a:off x="863600" y="569913"/>
            <a:ext cx="7415213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2" name="CasellaDiTesto 1"/>
          <p:cNvSpPr txBox="1">
            <a:spLocks noChangeArrowheads="1"/>
          </p:cNvSpPr>
          <p:nvPr/>
        </p:nvSpPr>
        <p:spPr bwMode="auto">
          <a:xfrm>
            <a:off x="395288" y="981075"/>
            <a:ext cx="561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63600" y="1382713"/>
            <a:ext cx="7415213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+mn-cs"/>
              </a:rPr>
              <a:t>To develop  these statistical designs it is </a:t>
            </a:r>
            <a:r>
              <a:rPr lang="en-GB" sz="2000" dirty="0" smtClean="0">
                <a:latin typeface="+mn-lt"/>
                <a:cs typeface="+mn-cs"/>
              </a:rPr>
              <a:t>obviously essential </a:t>
            </a:r>
            <a:r>
              <a:rPr lang="en-GB" sz="2000" dirty="0">
                <a:latin typeface="+mn-lt"/>
                <a:cs typeface="+mn-cs"/>
              </a:rPr>
              <a:t>to deeply </a:t>
            </a:r>
            <a:r>
              <a:rPr lang="en-GB" sz="2000" b="1" dirty="0">
                <a:latin typeface="+mn-lt"/>
                <a:cs typeface="+mn-cs"/>
              </a:rPr>
              <a:t>know the nature and characteristics of the programme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+mn-lt"/>
                <a:cs typeface="+mn-cs"/>
              </a:rPr>
              <a:t>For example, it is necessary to know which are the elements that influence programme results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+mn-lt"/>
                <a:cs typeface="+mn-cs"/>
              </a:rPr>
              <a:t>Obviously, </a:t>
            </a:r>
            <a:r>
              <a:rPr lang="en-GB" sz="2000" dirty="0">
                <a:latin typeface="+mn-lt"/>
                <a:cs typeface="+mn-cs"/>
              </a:rPr>
              <a:t>the </a:t>
            </a:r>
            <a:r>
              <a:rPr lang="en-GB" sz="2000" b="1" dirty="0">
                <a:latin typeface="+mn-lt"/>
                <a:cs typeface="+mn-cs"/>
              </a:rPr>
              <a:t>effects</a:t>
            </a:r>
            <a:r>
              <a:rPr lang="en-GB" sz="2000" dirty="0">
                <a:latin typeface="+mn-lt"/>
                <a:cs typeface="+mn-cs"/>
              </a:rPr>
              <a:t> of the programme must be measured using </a:t>
            </a:r>
            <a:r>
              <a:rPr lang="en-GB" sz="2000" b="1" i="1" dirty="0">
                <a:latin typeface="+mn-lt"/>
                <a:cs typeface="+mn-cs"/>
              </a:rPr>
              <a:t>response</a:t>
            </a:r>
            <a:r>
              <a:rPr lang="en-GB" sz="2000" b="1" dirty="0">
                <a:latin typeface="+mn-lt"/>
                <a:cs typeface="+mn-cs"/>
              </a:rPr>
              <a:t> </a:t>
            </a:r>
            <a:r>
              <a:rPr lang="en-GB" sz="2000" b="1" i="1" dirty="0">
                <a:latin typeface="+mn-lt"/>
                <a:cs typeface="+mn-cs"/>
              </a:rPr>
              <a:t>variables</a:t>
            </a:r>
            <a:r>
              <a:rPr lang="en-GB" sz="2000" b="1" dirty="0">
                <a:latin typeface="+mn-lt"/>
                <a:cs typeface="+mn-cs"/>
              </a:rPr>
              <a:t> </a:t>
            </a:r>
            <a:r>
              <a:rPr lang="en-GB" sz="2000" dirty="0">
                <a:latin typeface="+mn-lt"/>
                <a:cs typeface="+mn-cs"/>
              </a:rPr>
              <a:t>strictly connected to the </a:t>
            </a:r>
            <a:r>
              <a:rPr lang="en-GB" sz="2000" dirty="0" smtClean="0">
                <a:latin typeface="+mn-lt"/>
                <a:cs typeface="+mn-cs"/>
              </a:rPr>
              <a:t>objectives (</a:t>
            </a:r>
            <a:r>
              <a:rPr lang="en-GB" sz="2000" dirty="0">
                <a:latin typeface="+mn-lt"/>
                <a:cs typeface="+mn-cs"/>
              </a:rPr>
              <a:t>W</a:t>
            </a:r>
            <a:r>
              <a:rPr lang="en-GB" sz="2000" dirty="0" smtClean="0">
                <a:latin typeface="+mn-lt"/>
                <a:cs typeface="+mn-cs"/>
              </a:rPr>
              <a:t>hich </a:t>
            </a:r>
            <a:r>
              <a:rPr lang="en-GB" sz="2000" b="1" dirty="0" smtClean="0">
                <a:latin typeface="+mn-lt"/>
                <a:cs typeface="+mn-cs"/>
              </a:rPr>
              <a:t>poverty indicators </a:t>
            </a:r>
            <a:r>
              <a:rPr lang="en-GB" sz="2000" dirty="0" smtClean="0">
                <a:latin typeface="+mn-lt"/>
                <a:cs typeface="+mn-cs"/>
              </a:rPr>
              <a:t>is important to use?)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GB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+mn-lt"/>
                <a:cs typeface="+mn-cs"/>
              </a:rPr>
              <a:t>The analysis must be done considering the </a:t>
            </a:r>
            <a:r>
              <a:rPr lang="en-GB" sz="2000" b="1" dirty="0">
                <a:latin typeface="+mn-lt"/>
                <a:cs typeface="+mn-cs"/>
              </a:rPr>
              <a:t>real operative conditions</a:t>
            </a:r>
            <a:r>
              <a:rPr lang="en-GB" sz="2000" dirty="0">
                <a:latin typeface="+mn-lt"/>
                <a:cs typeface="+mn-cs"/>
              </a:rPr>
              <a:t> and consequently the characteristics of the decisional process (as highlighted in </a:t>
            </a:r>
            <a:r>
              <a:rPr lang="en-GB" sz="2000" dirty="0" err="1">
                <a:latin typeface="+mn-lt"/>
                <a:cs typeface="+mn-cs"/>
              </a:rPr>
              <a:t>pict</a:t>
            </a:r>
            <a:r>
              <a:rPr lang="en-GB" sz="2000" dirty="0">
                <a:latin typeface="+mn-lt"/>
                <a:cs typeface="+mn-cs"/>
              </a:rPr>
              <a:t>. 1). </a:t>
            </a: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+mn-lt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355F4-611C-42FC-BA59-687C3599D28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reccia in giù 5"/>
          <p:cNvSpPr/>
          <p:nvPr/>
        </p:nvSpPr>
        <p:spPr>
          <a:xfrm>
            <a:off x="3995738" y="2060575"/>
            <a:ext cx="180975" cy="2889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1767</Words>
  <Application>Microsoft Office PowerPoint</Application>
  <PresentationFormat>Presentazione su schermo (4:3)</PresentationFormat>
  <Paragraphs>240</Paragraphs>
  <Slides>19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Tema di Office</vt:lpstr>
      <vt:lpstr>     </vt:lpstr>
      <vt:lpstr>Presentazione standard di PowerPoint</vt:lpstr>
      <vt:lpstr>Presentazione standard di PowerPoint</vt:lpstr>
      <vt:lpstr>Presentazione standard di PowerPoint</vt:lpstr>
      <vt:lpstr>2 Policy definition and evaluation: a framework </vt:lpstr>
      <vt:lpstr>SIMPLIFIED FRAMEWORK OF THE DESIGN, IMPLEMENTATION AND  EVALUATION OF AN INTERVENTION POLICY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KEY CONDITIONS FOR THE APPLICATION OF THE SCHEME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IMPACT OF THE DEMAND FOR TERRITORIAL AND SECTORIAL STATISTICS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Valued Acer Customer</dc:creator>
  <cp:lastModifiedBy>luigi biggeri</cp:lastModifiedBy>
  <cp:revision>118</cp:revision>
  <dcterms:created xsi:type="dcterms:W3CDTF">2014-01-12T14:48:10Z</dcterms:created>
  <dcterms:modified xsi:type="dcterms:W3CDTF">2016-11-03T11:19:35Z</dcterms:modified>
</cp:coreProperties>
</file>