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0" r:id="rId4"/>
    <p:sldMasterId id="2147483713" r:id="rId5"/>
    <p:sldMasterId id="2147483726" r:id="rId6"/>
    <p:sldMasterId id="2147483739" r:id="rId7"/>
  </p:sldMasterIdLst>
  <p:notesMasterIdLst>
    <p:notesMasterId r:id="rId34"/>
  </p:notesMasterIdLst>
  <p:handoutMasterIdLst>
    <p:handoutMasterId r:id="rId35"/>
  </p:handoutMasterIdLst>
  <p:sldIdLst>
    <p:sldId id="258" r:id="rId8"/>
    <p:sldId id="301" r:id="rId9"/>
    <p:sldId id="265" r:id="rId10"/>
    <p:sldId id="272" r:id="rId11"/>
    <p:sldId id="302" r:id="rId12"/>
    <p:sldId id="303" r:id="rId13"/>
    <p:sldId id="304" r:id="rId14"/>
    <p:sldId id="305" r:id="rId15"/>
    <p:sldId id="324" r:id="rId16"/>
    <p:sldId id="325" r:id="rId17"/>
    <p:sldId id="319" r:id="rId18"/>
    <p:sldId id="323" r:id="rId19"/>
    <p:sldId id="306" r:id="rId20"/>
    <p:sldId id="308" r:id="rId21"/>
    <p:sldId id="309" r:id="rId22"/>
    <p:sldId id="311" r:id="rId23"/>
    <p:sldId id="312" r:id="rId24"/>
    <p:sldId id="313" r:id="rId25"/>
    <p:sldId id="314" r:id="rId26"/>
    <p:sldId id="315" r:id="rId27"/>
    <p:sldId id="307" r:id="rId28"/>
    <p:sldId id="299" r:id="rId29"/>
    <p:sldId id="297" r:id="rId30"/>
    <p:sldId id="268" r:id="rId31"/>
    <p:sldId id="295" r:id="rId32"/>
    <p:sldId id="296" r:id="rId3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D5EC1"/>
    <a:srgbClr val="3166CF"/>
    <a:srgbClr val="3E6FD2"/>
    <a:srgbClr val="BDDE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5CEAF9D-FB6A-4FD3-8425-2121DD1445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1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DFAD9BC-75F9-4656-A2AA-98A3668722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91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7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C2E0-B4EA-4026-8AC2-5ED0E5000909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42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08C4-A594-4E2D-A6E4-17A4A2FC56D1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7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9AF3C25-48D9-4002-AA36-9527C3B1D62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0270-EB00-46D0-AF40-BEF072DBFC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16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E3A1E-965D-4E1F-99BC-6F35312208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73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4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4C73-B58F-4369-85C5-58E333572D40}" type="datetime1">
              <a:rPr lang="lt-LT" altLang="en-US"/>
              <a:pPr>
                <a:defRPr/>
              </a:pPr>
              <a:t>2018.04.13</a:t>
            </a:fld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39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>
                    <a:lumMod val="95000"/>
                  </a:srgb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7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9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4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4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53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26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B250-9F62-4F37-B214-8E0876726D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58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87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2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68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60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9AF3C25-48D9-4002-AA36-9527C3B1D62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0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B250-9F62-4F37-B214-8E0876726D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2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4CDC-B0E3-48DF-84C3-282C83C3B1C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10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B62BF-8BDE-49E6-BBB3-7FD43EE5630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9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025C-715E-4F19-BC99-0BDE1125725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37F7F-14F3-41DF-B1E5-4566097A687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4CDC-B0E3-48DF-84C3-282C83C3B1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118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DC30-E2BA-4211-85CF-6D7CEDB1C0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39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6CEA-BE3A-4215-A799-2226FB4B0C1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29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B113-BF03-4DFE-A1DF-89B5A152F74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0270-EB00-46D0-AF40-BEF072DBFC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E3A1E-965D-4E1F-99BC-6F35312208B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5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534A7-CD6B-4519-ADEC-5E38F8DBF703}" type="datetime1">
              <a:rPr lang="lt-LT" altLang="en-US">
                <a:solidFill>
                  <a:srgbClr val="FFFFFF"/>
                </a:solidFill>
              </a:rPr>
              <a:pPr>
                <a:defRPr/>
              </a:pPr>
              <a:t>2018.04.13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0C7CAA-FCEA-4669-8921-6DB859F8129D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97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BD87-A610-4B7F-9AB3-F019CE63C262}" type="datetime1">
              <a:rPr lang="lt-LT" altLang="en-US">
                <a:solidFill>
                  <a:srgbClr val="000000"/>
                </a:solidFill>
              </a:rPr>
              <a:pPr>
                <a:defRPr/>
              </a:pPr>
              <a:t>2018.04.13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06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8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2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B868AF-2E81-4209-9E51-2556343F5B3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3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35D7-2A54-454F-A6AD-7C71D65E0EE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34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4155-5133-4782-94FF-E57CC92003C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B62BF-8BDE-49E6-BBB3-7FD43EE563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616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014C-9CDE-4760-A3D2-F52AE3C64B2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81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18BD-8F4C-4053-92DC-DE3499BEBB5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01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ADD6-54E8-4706-820D-F4B98D29263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8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51AE-64C0-4C95-A833-3B40E371451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5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F0E7-90F7-4499-82C2-AC4AF9C96EA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3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D03A-F8A7-42EC-84F3-6E4EB36F1CB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9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0E22-300E-45BF-8F86-73EE8B62F1E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4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20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70F7-EE65-437B-B2DD-DF0E3A865D7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0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732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8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15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5466AF7-DC47-4F1C-9558-E69DD74B6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37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025C-715E-4F19-BC99-0BDE112572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552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4A44-D50B-4A39-8DE0-D85EE00CF6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474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ADDB-7741-41F7-BD4F-C76D7B04A7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6753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F519-82BC-4A3A-A4BE-3DD1FEEEF3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325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C706-198F-44E4-AB44-EF8F32BC5D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270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2F42-EAD2-41E4-B1F9-8062CC4654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817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02B4-B284-48BC-9C5A-38F4680188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479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80DC-27FB-4AC5-BFEA-FF19125DA4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6322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E671-47B9-4F71-BDB1-601F8EACC3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6395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7DCB-B88C-4EFD-821E-7D16096F92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902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10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AA5E-75EC-49A6-879B-9A7BEE9FF0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26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37F7F-14F3-41DF-B1E5-4566097A6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551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6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35F47522-3687-4B09-934E-AA8EC7E171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923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8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15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B868AF-2E81-4209-9E51-2556343F5B3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1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35D7-2A54-454F-A6AD-7C71D65E0EE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4155-5133-4782-94FF-E57CC92003C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98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014C-9CDE-4760-A3D2-F52AE3C64B2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41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18BD-8F4C-4053-92DC-DE3499BEBB5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98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ADD6-54E8-4706-820D-F4B98D29263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89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51AE-64C0-4C95-A833-3B40E371451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F0E7-90F7-4499-82C2-AC4AF9C96EA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93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D03A-F8A7-42EC-84F3-6E4EB36F1CB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DC30-E2BA-4211-85CF-6D7CEDB1C0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035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0E22-300E-45BF-8F86-73EE8B62F1E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21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10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70F7-EE65-437B-B2DD-DF0E3A865D7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39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6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9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6CEA-BE3A-4215-A799-2226FB4B0C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61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B113-BF03-4DFE-A1DF-89B5A152F7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9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63E7607-4991-4ABA-8E96-C633D94A76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1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63E7607-4991-4ABA-8E96-C633D94A76C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7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0E0D916-4495-436E-ADCE-1BF80A7BF8CB}" type="datetime1">
              <a:rPr lang="lt-LT" altLang="en-US">
                <a:solidFill>
                  <a:srgbClr val="000000"/>
                </a:solidFill>
              </a:rPr>
              <a:pPr>
                <a:defRPr/>
              </a:pPr>
              <a:t>2018.04.13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84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2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72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EC3F4F-5874-4C4C-8321-A50BFE12108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70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8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4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52A50C-57A7-4325-94F1-CC3FDE8CEB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0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65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EC3F4F-5874-4C4C-8321-A50BFE12108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60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manuele.baldacci@ec.europa.e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eurostat/econowcast" TargetMode="External"/><Relationship Id="rId4" Type="http://schemas.openxmlformats.org/officeDocument/2006/relationships/hyperlink" Target="http://ec.europa.eu/eurostat/publications/statistical-working-paper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ario.Buono@ec.europa.e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4851" y="3140968"/>
            <a:ext cx="8928546" cy="1512168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2800" dirty="0" smtClean="0"/>
              <a:t>Big Data and Nowcasting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altLang="en-US" sz="24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19077" y="1628800"/>
            <a:ext cx="6846859" cy="679356"/>
          </a:xfrm>
        </p:spPr>
        <p:txBody>
          <a:bodyPr/>
          <a:lstStyle/>
          <a:p>
            <a:pPr algn="r"/>
            <a:r>
              <a:rPr lang="en-GB" sz="1400" dirty="0" smtClean="0"/>
              <a:t>Table </a:t>
            </a:r>
            <a:r>
              <a:rPr lang="en-GB" sz="1400" dirty="0"/>
              <a:t>3 </a:t>
            </a:r>
            <a:r>
              <a:rPr lang="en-GB" sz="1400" dirty="0" smtClean="0"/>
              <a:t>New </a:t>
            </a:r>
            <a:r>
              <a:rPr lang="en-GB" sz="1400" dirty="0"/>
              <a:t>and traditional data sources for local indicators </a:t>
            </a:r>
            <a:r>
              <a:rPr lang="en-GB" sz="1400" dirty="0" smtClean="0"/>
              <a:t>–</a:t>
            </a:r>
            <a:endParaRPr lang="en-GB" sz="1400" dirty="0"/>
          </a:p>
          <a:p>
            <a:pPr algn="r"/>
            <a:r>
              <a:rPr lang="en-GB" sz="1400" dirty="0"/>
              <a:t>is it possible reconciling </a:t>
            </a:r>
            <a:r>
              <a:rPr lang="en-GB" sz="1400" dirty="0" smtClean="0"/>
              <a:t>small areas </a:t>
            </a:r>
            <a:r>
              <a:rPr lang="en-GB" sz="1400" dirty="0"/>
              <a:t>and big data?</a:t>
            </a:r>
            <a:endParaRPr lang="en-GB" sz="1400" dirty="0" smtClean="0"/>
          </a:p>
        </p:txBody>
      </p:sp>
      <p:sp>
        <p:nvSpPr>
          <p:cNvPr id="6" name="AutoShape 6" descr="Risultati immagini per king's colleg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83803" y="4847083"/>
            <a:ext cx="8830642" cy="830997"/>
            <a:chOff x="155575" y="5063405"/>
            <a:chExt cx="8830642" cy="830997"/>
          </a:xfrm>
        </p:grpSpPr>
        <p:sp>
          <p:nvSpPr>
            <p:cNvPr id="2" name="Rectangle 1"/>
            <p:cNvSpPr/>
            <p:nvPr/>
          </p:nvSpPr>
          <p:spPr>
            <a:xfrm>
              <a:off x="155575" y="5063405"/>
              <a:ext cx="88306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16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Dario Buono*, </a:t>
              </a:r>
              <a:r>
                <a:rPr lang="en-GB" altLang="en-US" sz="16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Commission, </a:t>
              </a:r>
              <a:r>
                <a:rPr lang="en-GB" altLang="en-US" sz="16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Eurostat</a:t>
              </a:r>
            </a:p>
            <a:p>
              <a:r>
                <a:rPr lang="en-GB" altLang="en-US" sz="1600" kern="0" dirty="0" smtClean="0">
                  <a:solidFill>
                    <a:srgbClr val="2D5E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dario.buono@ec.europa.eu</a:t>
              </a:r>
              <a:r>
                <a:rPr lang="en-GB" altLang="en-US" sz="16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@</a:t>
              </a:r>
              <a:r>
                <a:rPr lang="en-GB" altLang="en-US" sz="1600" kern="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darbuono</a:t>
              </a:r>
              <a:r>
                <a:rPr lang="en-GB" altLang="en-US" sz="16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altLang="en-US" sz="16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9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*The </a:t>
              </a:r>
              <a:r>
                <a:rPr lang="en-GB" altLang="en-US" sz="9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views expressed are the author’s alone and do not necessarily correspond to those of the corresponding organisations of affiliation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572" y="5370743"/>
              <a:ext cx="222713" cy="222713"/>
            </a:xfrm>
            <a:prstGeom prst="rect">
              <a:avLst/>
            </a:prstGeom>
          </p:spPr>
        </p:pic>
      </p:grpSp>
      <p:pic>
        <p:nvPicPr>
          <p:cNvPr id="9" name="Picture 5" descr="http://cms2.caricom.org/images/institution_logos/13970/eurosta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9" y="1553747"/>
            <a:ext cx="16541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5949280"/>
            <a:ext cx="559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Workshop on Small </a:t>
            </a:r>
            <a:r>
              <a:rPr lang="en-GB" dirty="0">
                <a:solidFill>
                  <a:schemeClr val="bg1"/>
                </a:solidFill>
              </a:rPr>
              <a:t>Area Methods and living conditions indicators in European poverty studies in the era of </a:t>
            </a:r>
            <a:r>
              <a:rPr lang="en-GB" dirty="0" smtClean="0">
                <a:solidFill>
                  <a:schemeClr val="bg1"/>
                </a:solidFill>
              </a:rPr>
              <a:t>data deluge </a:t>
            </a:r>
            <a:r>
              <a:rPr lang="en-GB" dirty="0">
                <a:solidFill>
                  <a:schemeClr val="bg1"/>
                </a:solidFill>
              </a:rPr>
              <a:t>and Big Data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Pisa, 8-10 May 2018</a:t>
            </a:r>
          </a:p>
        </p:txBody>
      </p:sp>
    </p:spTree>
    <p:extLst>
      <p:ext uri="{BB962C8B-B14F-4D97-AF65-F5344CB8AC3E}">
        <p14:creationId xmlns:p14="http://schemas.microsoft.com/office/powerpoint/2010/main" val="8312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60529" cy="44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570186"/>
          </a:xfrm>
        </p:spPr>
        <p:txBody>
          <a:bodyPr>
            <a:normAutofit/>
          </a:bodyPr>
          <a:lstStyle/>
          <a:p>
            <a:r>
              <a:rPr lang="en-US" sz="3200" dirty="0"/>
              <a:t>Big Data Types </a:t>
            </a:r>
            <a:r>
              <a:rPr lang="en-US" sz="3200" dirty="0" smtClean="0"/>
              <a:t>potentially interesting for Macro Nowcasting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512164"/>
              </p:ext>
            </p:extLst>
          </p:nvPr>
        </p:nvGraphicFramePr>
        <p:xfrm>
          <a:off x="467544" y="2852936"/>
          <a:ext cx="8229600" cy="298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1188736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155041558"/>
                    </a:ext>
                  </a:extLst>
                </a:gridCol>
              </a:tblGrid>
              <a:tr h="59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Financial markets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Scanner prices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44920"/>
                  </a:ext>
                </a:extLst>
              </a:tr>
              <a:tr h="59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Electronic payments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Online prices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66032"/>
                  </a:ext>
                </a:extLst>
              </a:tr>
              <a:tr h="59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Mobile phones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Online search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812213"/>
                  </a:ext>
                </a:extLst>
              </a:tr>
              <a:tr h="59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Sensor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Textual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756566"/>
                  </a:ext>
                </a:extLst>
              </a:tr>
              <a:tr h="59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Satellite images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Social media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04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72"/>
            <a:ext cx="9001248" cy="936625"/>
          </a:xfrm>
        </p:spPr>
        <p:txBody>
          <a:bodyPr/>
          <a:lstStyle/>
          <a:p>
            <a:r>
              <a:rPr lang="en-US" sz="2800" dirty="0"/>
              <a:t>Types of Big Data by Dominant Dimension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21826"/>
              </p:ext>
            </p:extLst>
          </p:nvPr>
        </p:nvGraphicFramePr>
        <p:xfrm>
          <a:off x="251520" y="2204864"/>
          <a:ext cx="6048673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737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5" dirty="0">
                          <a:effectLst/>
                        </a:rPr>
                        <a:t>Typ</a:t>
                      </a:r>
                      <a:r>
                        <a:rPr lang="en-US" sz="1600" spc="-10" dirty="0">
                          <a:effectLst/>
                        </a:rPr>
                        <a:t>e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30">
                          <a:effectLst/>
                        </a:rPr>
                        <a:t>F</a:t>
                      </a:r>
                      <a:r>
                        <a:rPr lang="en-US" sz="1600" spc="-35">
                          <a:effectLst/>
                        </a:rPr>
                        <a:t>at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5" dirty="0">
                          <a:effectLst/>
                        </a:rPr>
                        <a:t>T</a:t>
                      </a:r>
                      <a:r>
                        <a:rPr lang="en-US" sz="1600" spc="-30" dirty="0">
                          <a:effectLst/>
                        </a:rPr>
                        <a:t>all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Huge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Financial</a:t>
                      </a:r>
                      <a:r>
                        <a:rPr lang="en-US" sz="1600" spc="4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Markets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Electronic</a:t>
                      </a:r>
                      <a:r>
                        <a:rPr lang="en-US" sz="1600" spc="165">
                          <a:effectLst/>
                        </a:rPr>
                        <a:t> </a:t>
                      </a:r>
                      <a:r>
                        <a:rPr lang="en-US" sz="1600" spc="-15">
                          <a:effectLst/>
                        </a:rPr>
                        <a:t>P</a:t>
                      </a:r>
                      <a:r>
                        <a:rPr lang="en-US" sz="1600" spc="-20">
                          <a:effectLst/>
                        </a:rPr>
                        <a:t>a</a:t>
                      </a:r>
                      <a:r>
                        <a:rPr lang="en-US" sz="1600" spc="-15">
                          <a:effectLst/>
                        </a:rPr>
                        <a:t>y</a:t>
                      </a:r>
                      <a:r>
                        <a:rPr lang="en-US" sz="1600" spc="-20">
                          <a:effectLst/>
                        </a:rPr>
                        <a:t>men</a:t>
                      </a:r>
                      <a:r>
                        <a:rPr lang="en-US" sz="1600" spc="-15">
                          <a:effectLst/>
                        </a:rPr>
                        <a:t>ts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Mobile</a:t>
                      </a:r>
                      <a:r>
                        <a:rPr lang="en-US" sz="1600" spc="5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Phones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Sensor</a:t>
                      </a:r>
                      <a:r>
                        <a:rPr lang="en-US" sz="1600" spc="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Data</a:t>
                      </a:r>
                      <a:r>
                        <a:rPr lang="en-US" sz="1600" spc="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IoT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Satellite</a:t>
                      </a:r>
                      <a:r>
                        <a:rPr lang="en-US" sz="1600" spc="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Images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Scanner</a:t>
                      </a:r>
                      <a:r>
                        <a:rPr lang="en-US" sz="1600" spc="-2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Prices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Online</a:t>
                      </a:r>
                      <a:r>
                        <a:rPr lang="en-US" sz="1600" spc="3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Prices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Online</a:t>
                      </a:r>
                      <a:r>
                        <a:rPr lang="en-US" sz="1600" spc="-10" dirty="0">
                          <a:effectLst/>
                        </a:rPr>
                        <a:t> Search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16216" y="3026629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Fat (big cross-sectional dimension, </a:t>
            </a:r>
            <a:r>
              <a:rPr lang="en-US" i="1" dirty="0"/>
              <a:t>N</a:t>
            </a:r>
            <a:r>
              <a:rPr lang="en-US" dirty="0"/>
              <a:t>, small temporal dimension, 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Tall (small </a:t>
            </a:r>
            <a:r>
              <a:rPr lang="en-US" i="1" dirty="0"/>
              <a:t>N</a:t>
            </a:r>
            <a:r>
              <a:rPr lang="en-US" dirty="0"/>
              <a:t>, big </a:t>
            </a:r>
            <a:r>
              <a:rPr lang="en-US" i="1" dirty="0"/>
              <a:t>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Huge (big </a:t>
            </a:r>
            <a:r>
              <a:rPr lang="en-US" i="1" dirty="0"/>
              <a:t>N</a:t>
            </a:r>
            <a:r>
              <a:rPr lang="en-US" dirty="0"/>
              <a:t>, big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Models race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Factor Analysis</a:t>
            </a: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Least Squares</a:t>
            </a: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Bayesian Regression</a:t>
            </a: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LASSO regression</a:t>
            </a: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U-Midas models</a:t>
            </a: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averaging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255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tested,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macro-financial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google trend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buFontTx/>
              <a:buChar char="•"/>
            </a:pPr>
            <a:endParaRPr lang="en-GB" altLang="en-US" i="1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91493"/>
            <a:ext cx="2808311" cy="328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From Data Access to Modelling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002060"/>
              </a:buClr>
              <a:buNone/>
            </a:pPr>
            <a:r>
              <a:rPr lang="en-GB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Step-by-step</a:t>
            </a:r>
            <a:r>
              <a:rPr lang="en-GB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approach, accompanied by specific recommendations for the use of big data for macroeconomic </a:t>
            </a:r>
            <a:r>
              <a:rPr lang="en-GB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r>
              <a:rPr lang="en-GB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, guiding to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identification and the choice of Big Data</a:t>
            </a:r>
          </a:p>
          <a:p>
            <a:pPr lvl="1" algn="just">
              <a:buClr>
                <a:srgbClr val="002060"/>
              </a:buClr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pre-treatment and econometric modelling</a:t>
            </a:r>
          </a:p>
          <a:p>
            <a:pPr lvl="1" algn="just">
              <a:buClr>
                <a:srgbClr val="002060"/>
              </a:buClr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comparative evaluation of results to obtain a very useful tool for decision about the use or not of Big Data</a:t>
            </a:r>
          </a:p>
          <a:p>
            <a:pPr>
              <a:buClr>
                <a:srgbClr val="002060"/>
              </a:buClr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625"/>
          </a:xfrm>
        </p:spPr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en-GB" dirty="0" smtClean="0"/>
              <a:t>Big Data usefulness within a nowcasting exercise</a:t>
            </a:r>
            <a:br>
              <a:rPr lang="en-GB" dirty="0" smtClean="0"/>
            </a:br>
            <a:r>
              <a:rPr lang="en-GB" sz="2400" i="1" dirty="0" smtClean="0"/>
              <a:t>Recommendations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312368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/>
              <a:t>E</a:t>
            </a:r>
            <a:r>
              <a:rPr lang="en-GB" dirty="0" smtClean="0"/>
              <a:t>valuate </a:t>
            </a:r>
            <a:r>
              <a:rPr lang="en-GB" dirty="0"/>
              <a:t>the </a:t>
            </a:r>
            <a:r>
              <a:rPr lang="en-GB" b="1" dirty="0"/>
              <a:t>quality</a:t>
            </a:r>
            <a:r>
              <a:rPr lang="en-GB" dirty="0"/>
              <a:t> of the existing </a:t>
            </a:r>
            <a:r>
              <a:rPr lang="en-GB" dirty="0" err="1"/>
              <a:t>nowcasts</a:t>
            </a:r>
            <a:r>
              <a:rPr lang="en-GB" dirty="0"/>
              <a:t> and </a:t>
            </a:r>
            <a:r>
              <a:rPr lang="en-GB" dirty="0" smtClean="0"/>
              <a:t>identify issue (bias </a:t>
            </a:r>
            <a:r>
              <a:rPr lang="en-GB" dirty="0"/>
              <a:t>or inefficiency or large errors in specific </a:t>
            </a:r>
            <a:r>
              <a:rPr lang="en-GB" dirty="0" smtClean="0"/>
              <a:t>periods), that </a:t>
            </a:r>
            <a:r>
              <a:rPr lang="en-GB" dirty="0"/>
              <a:t>can be fixed </a:t>
            </a:r>
            <a:r>
              <a:rPr lang="en-GB" dirty="0" smtClean="0"/>
              <a:t>by adding </a:t>
            </a:r>
            <a:r>
              <a:rPr lang="en-GB" dirty="0"/>
              <a:t>information in Big Data based </a:t>
            </a:r>
            <a:r>
              <a:rPr lang="en-GB" dirty="0" smtClean="0"/>
              <a:t>indicators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/>
              <a:t>U</a:t>
            </a:r>
            <a:r>
              <a:rPr lang="en-GB" dirty="0" smtClean="0"/>
              <a:t>se of Big Data only when expecting to improve the timeliness and/or the quality of </a:t>
            </a:r>
            <a:r>
              <a:rPr lang="en-GB" dirty="0" err="1" smtClean="0"/>
              <a:t>nowcastings</a:t>
            </a:r>
            <a:endParaRPr lang="en-GB" dirty="0" smtClean="0"/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/>
              <a:t>Do not consider Big Data sources with </a:t>
            </a:r>
            <a:r>
              <a:rPr lang="en-GB" b="1" dirty="0" smtClean="0"/>
              <a:t>spurious correlations</a:t>
            </a:r>
            <a:r>
              <a:rPr lang="en-GB" dirty="0" smtClean="0"/>
              <a:t> with the target variable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7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625"/>
          </a:xfrm>
        </p:spPr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2: </a:t>
            </a:r>
            <a:r>
              <a:rPr lang="en-GB" dirty="0" smtClean="0"/>
              <a:t>Assessment of big-data accessibility and quality</a:t>
            </a:r>
            <a:br>
              <a:rPr lang="en-GB" dirty="0" smtClean="0"/>
            </a:br>
            <a:r>
              <a:rPr lang="en-GB" sz="2400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9053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Privilege data providers with guarantee of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of the availability of a good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associated to the Big Data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Privilege Big Data sources ensuring sufficient time and cross-sectional coverage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a bias is observed a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bias correction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included in the nowcasting strategy.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deal with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instabilities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relationships between the Big Data and the target variables,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models should be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re-specified on a regular basis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(e.g. yearly) and occasionally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unexpected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625"/>
          </a:xfrm>
        </p:spPr>
        <p:txBody>
          <a:bodyPr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preparation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ig data often unstructured: proper mapping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re-treatment to remove deterministic patterns</a:t>
            </a:r>
          </a:p>
          <a:p>
            <a:pPr lvl="1">
              <a:buClr>
                <a:srgbClr val="002060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Outliers, calendar effects, missing observations </a:t>
            </a:r>
          </a:p>
          <a:p>
            <a:pPr lvl="1">
              <a:buClr>
                <a:srgbClr val="002060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and non-seasonal short-term movements should be dealt accordingly to the characteristic of the target variable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 environment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where the original data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 and stored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associated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the availability of 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exhaustive documentation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 Big Data conversion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5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5"/>
            <a:ext cx="8229600" cy="720080"/>
          </a:xfrm>
        </p:spPr>
        <p:txBody>
          <a:bodyPr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modelling strategy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744416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econometric techniques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dimension: choice between the use of methods suited for large but not huge datasets, therefore applied to summaries of the Big Data (Google Trends)</a:t>
            </a:r>
          </a:p>
          <a:p>
            <a:pPr lvl="1">
              <a:buClr>
                <a:srgbClr val="002060"/>
              </a:buClr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large datasets can be based on factor models, large BVARs, or shrinkage regressions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Huge datasets can be handled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linear models combined with heuristic optimization, or a variety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LASSO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LARS regression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case of mixed frequency data,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such as UMIDAS and, as a second best, Bridge, should be privileged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/>
          </a:p>
          <a:p>
            <a:pPr marL="457200" lvl="1" indent="0">
              <a:buClr>
                <a:srgbClr val="002060"/>
              </a:buClr>
              <a:buNone/>
            </a:pPr>
            <a:endParaRPr lang="en-US" sz="1800" dirty="0" smtClean="0"/>
          </a:p>
          <a:p>
            <a:pPr>
              <a:buClr>
                <a:srgbClr val="002060"/>
              </a:buClr>
            </a:pPr>
            <a:endParaRPr lang="en-US" dirty="0" smtClean="0"/>
          </a:p>
          <a:p>
            <a:pPr>
              <a:buClr>
                <a:srgbClr val="00206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625"/>
          </a:xfrm>
        </p:spPr>
        <p:txBody>
          <a:bodyPr/>
          <a:lstStyle/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Results evaluation of Big Data based nowcasting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9053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Run a critical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comprehensive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contribution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Big Data for nowcasting the indicator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based, e.g., on standard criteria such as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MSE or MAE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order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extent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and model snooping, a cross-validation approach should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followed:</a:t>
            </a:r>
          </a:p>
          <a:p>
            <a:pPr lvl="1">
              <a:buClr>
                <a:srgbClr val="002060"/>
              </a:buCl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models and indicators, with and without Big Data,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a first sample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and/or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pooled according to their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lvl="1">
              <a:buClr>
                <a:srgbClr val="002060"/>
              </a:buCl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performance of the preferred approaches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re-evaluated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a second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endParaRPr lang="en-US" dirty="0" smtClean="0"/>
          </a:p>
          <a:p>
            <a:pPr>
              <a:buClr>
                <a:srgbClr val="00206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Eurostat, the Statistical Office of EU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About 700 people with 28 different nationalities</a:t>
            </a:r>
          </a:p>
          <a:p>
            <a:pPr>
              <a:buFontTx/>
              <a:buChar char="•"/>
            </a:pPr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Statistical Office of European Union, part of EC</a:t>
            </a:r>
          </a:p>
          <a:p>
            <a:pPr>
              <a:buFontTx/>
              <a:buChar char="•"/>
            </a:pPr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Core business</a:t>
            </a:r>
            <a:r>
              <a:rPr lang="en-GB" alt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GB" altLang="en-US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Euro-zone </a:t>
            </a:r>
            <a:r>
              <a:rPr lang="en-GB" alt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(19) &amp; EU (28) </a:t>
            </a:r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aggregates</a:t>
            </a:r>
          </a:p>
          <a:p>
            <a:pPr lvl="1"/>
            <a:r>
              <a:rPr lang="en-GB" alt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harmonization, best practices, guidelines, trainings &amp; international </a:t>
            </a:r>
            <a:r>
              <a:rPr lang="en-GB" alt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cooperation, grants research funds</a:t>
            </a:r>
            <a:endParaRPr lang="en-GB" alt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GB" alt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Methodology team: Time Series, Econometrics, </a:t>
            </a:r>
            <a:r>
              <a:rPr lang="en-GB" altLang="en-US" dirty="0"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GB" alt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Analytics, Use </a:t>
            </a:r>
            <a:r>
              <a:rPr lang="en-GB" altLang="en-US" dirty="0">
                <a:ea typeface="Verdana" panose="020B0604030504040204" pitchFamily="34" charset="0"/>
                <a:cs typeface="Verdana" panose="020B0604030504040204" pitchFamily="34" charset="0"/>
              </a:rPr>
              <a:t>of R in Statistical Offices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457200" lvl="1" indent="0">
              <a:buNone/>
            </a:pPr>
            <a:endParaRPr lang="en-GB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8722"/>
            <a:ext cx="1368400" cy="146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study: No News, Good News?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816524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Implementation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these steps for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IP growth, inflation and unemployment in several EU countries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pseudo out of sample context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using Google trends for specific and carefully selected keywords for each country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  <a:p>
            <a:pPr marL="0" indent="0" algn="just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 algn="just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Overall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results are mixed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but there are several cases where Google trends, when combined with rather sophisticated econometric techniques, yield forecasting gains, though generally small.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r>
              <a:rPr lang="en-GB" dirty="0" smtClean="0"/>
              <a:t>Statistical Methods: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381642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Big Data specific features: transform unstructured into structured data, time series decompositions, handling mixed frequency data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Sparse regression (LASSO) works for fat, huge data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reduction techniques (PLS) helpful for large variables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(U)-MIDAS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bridge modelling for mixed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data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 improves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888432"/>
          </a:xfrm>
        </p:spPr>
        <p:txBody>
          <a:bodyPr/>
          <a:lstStyle/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8183"/>
            <a:ext cx="7125454" cy="25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8865"/>
            <a:ext cx="705010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25184" cy="1085850"/>
          </a:xfrm>
        </p:spPr>
        <p:txBody>
          <a:bodyPr/>
          <a:lstStyle/>
          <a:p>
            <a:pPr marL="0" indent="0"/>
            <a:r>
              <a:rPr lang="en-GB" sz="2400" dirty="0">
                <a:hlinkClick r:id="rId4"/>
              </a:rPr>
              <a:t>http://ec.europa.eu/eurostat/publications/statistical-working-papers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hlinkClick r:id="rId5"/>
              </a:rPr>
              <a:t>https://github.com/eurostat/econowcast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0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Some other lessons learned..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2952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Data access is challenging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Quality of sources is an issue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Timeliness gains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Granularity benefits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Validation impacts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Data mesh-ups: new products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New metrics: measure the unmeasured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06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72134"/>
            <a:ext cx="4680520" cy="523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3168600" cy="4753446"/>
          </a:xfrm>
        </p:spPr>
        <p:txBody>
          <a:bodyPr/>
          <a:lstStyle/>
          <a:p>
            <a:r>
              <a:rPr lang="fr-FR" dirty="0" smtClean="0"/>
              <a:t>Focus on New </a:t>
            </a:r>
            <a:r>
              <a:rPr lang="fr-FR" dirty="0" err="1" smtClean="0"/>
              <a:t>Skills</a:t>
            </a:r>
            <a:r>
              <a:rPr lang="fr-FR" dirty="0" smtClean="0"/>
              <a:t> for</a:t>
            </a:r>
            <a:br>
              <a:rPr lang="fr-FR" dirty="0" smtClean="0"/>
            </a:br>
            <a:r>
              <a:rPr lang="fr-FR" dirty="0" smtClean="0"/>
              <a:t>New </a:t>
            </a:r>
            <a:r>
              <a:rPr lang="fr-FR" dirty="0" err="1" smtClean="0"/>
              <a:t>Methods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 </a:t>
            </a:r>
            <a:br>
              <a:rPr lang="fr-FR" dirty="0" smtClean="0"/>
            </a:br>
            <a:r>
              <a:rPr lang="fr-FR" dirty="0" smtClean="0"/>
              <a:t>New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52000" y="131040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400" kern="0" dirty="0" smtClean="0"/>
              <a:t>…but it is also about </a:t>
            </a:r>
            <a:r>
              <a:rPr lang="en-GB" sz="2400" dirty="0"/>
              <a:t>culture &amp;</a:t>
            </a:r>
            <a:r>
              <a:rPr lang="en-GB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GB" sz="2400" dirty="0" smtClean="0"/>
              <a:t>management</a:t>
            </a:r>
            <a:endParaRPr lang="en-GB" sz="1000" b="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" y="3122718"/>
            <a:ext cx="5425101" cy="3108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2" y="4221088"/>
            <a:ext cx="3133520" cy="2221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654" y="3217323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automate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285" y="28770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model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287" y="2372972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document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328" y="208334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version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72" y="2569251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metadata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391" y="1786464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program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8897" y="2949036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process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993" y="201293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reuse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7737" y="2661004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share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285" y="230096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test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02" y="1384533"/>
            <a:ext cx="2708107" cy="2836555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 bwMode="auto">
          <a:xfrm rot="20856093">
            <a:off x="399928" y="1759954"/>
            <a:ext cx="2007902" cy="1876007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23" name="TextBox 22"/>
          <p:cNvSpPr txBox="1"/>
          <p:nvPr/>
        </p:nvSpPr>
        <p:spPr>
          <a:xfrm>
            <a:off x="2585814" y="1988840"/>
            <a:ext cx="378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How are resources (</a:t>
            </a:r>
            <a:r>
              <a:rPr lang="en-GB" sz="1600" b="1" dirty="0" err="1" smtClean="0">
                <a:solidFill>
                  <a:srgbClr val="000000"/>
                </a:solidFill>
              </a:rPr>
              <a:t>mis</a:t>
            </a:r>
            <a:r>
              <a:rPr lang="en-GB" sz="1600" b="1" dirty="0" smtClean="0">
                <a:solidFill>
                  <a:srgbClr val="000000"/>
                </a:solidFill>
              </a:rPr>
              <a:t>)used: Duplication</a:t>
            </a:r>
            <a:r>
              <a:rPr lang="en-GB" sz="1600" b="1" dirty="0">
                <a:solidFill>
                  <a:srgbClr val="000000"/>
                </a:solidFill>
              </a:rPr>
              <a:t>?</a:t>
            </a:r>
            <a:r>
              <a:rPr lang="en-GB" sz="1600" b="1" dirty="0" smtClean="0">
                <a:solidFill>
                  <a:srgbClr val="000000"/>
                </a:solidFill>
              </a:rPr>
              <a:t> Redundancy? Cost?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7732" y="3429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000"/>
                </a:solidFill>
              </a:rPr>
              <a:t>?</a:t>
            </a:r>
            <a:endParaRPr lang="en-GB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308893"/>
            <a:ext cx="6300192" cy="936625"/>
          </a:xfrm>
        </p:spPr>
        <p:txBody>
          <a:bodyPr/>
          <a:lstStyle/>
          <a:p>
            <a:r>
              <a:rPr lang="en-GB" altLang="en-US" dirty="0" smtClean="0"/>
              <a:t>Open questions for debate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95536" y="2241886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/>
              <a:t>Reversing the approach: starting from the data rather than from the goal?</a:t>
            </a:r>
          </a:p>
          <a:p>
            <a:pPr>
              <a:buFontTx/>
              <a:buChar char="•"/>
            </a:pPr>
            <a:r>
              <a:rPr lang="en-GB" altLang="en-US" dirty="0" smtClean="0"/>
              <a:t>How can </a:t>
            </a:r>
            <a:r>
              <a:rPr lang="en-GB" altLang="en-US" dirty="0" smtClean="0"/>
              <a:t>a statistician become a data scientist?</a:t>
            </a:r>
          </a:p>
          <a:p>
            <a:pPr>
              <a:buFontTx/>
              <a:buChar char="•"/>
            </a:pPr>
            <a:r>
              <a:rPr lang="en-GB" altLang="en-US" dirty="0" smtClean="0"/>
              <a:t>Are Big data more useful for benchmarking purposes or rather to measure </a:t>
            </a:r>
            <a:r>
              <a:rPr lang="en-GB" altLang="en-US" dirty="0" smtClean="0"/>
              <a:t>new phenomena?</a:t>
            </a: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Design based to model based to algorithm based: maybe there is a possible link between SAE and statistical learning</a:t>
            </a:r>
            <a:r>
              <a:rPr lang="en-GB" altLang="en-US" dirty="0" smtClean="0"/>
              <a:t>?</a:t>
            </a:r>
          </a:p>
          <a:p>
            <a:pPr>
              <a:buFontTx/>
              <a:buChar char="•"/>
            </a:pPr>
            <a:r>
              <a:rPr lang="en-GB" altLang="en-US" dirty="0" smtClean="0"/>
              <a:t>How to measure </a:t>
            </a:r>
            <a:r>
              <a:rPr lang="en-GB" altLang="en-US" dirty="0" smtClean="0"/>
              <a:t>data </a:t>
            </a:r>
            <a:r>
              <a:rPr lang="en-GB" altLang="en-US" dirty="0" smtClean="0"/>
              <a:t>uncertainty?</a:t>
            </a:r>
            <a:endParaRPr lang="en-GB" alt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9"/>
          <a:stretch>
            <a:fillRect/>
          </a:stretch>
        </p:blipFill>
        <p:spPr bwMode="auto">
          <a:xfrm>
            <a:off x="7635375" y="1124744"/>
            <a:ext cx="1207469" cy="10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5875674"/>
            <a:ext cx="33857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kern="0" dirty="0" smtClean="0">
                <a:solidFill>
                  <a:srgbClr val="2D5E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Dario.Buono@ec.europa.eu</a:t>
            </a:r>
            <a:r>
              <a:rPr lang="en-GB" altLang="en-US" sz="1600" kern="0" dirty="0" smtClean="0">
                <a:solidFill>
                  <a:srgbClr val="2D5E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sz="1600" kern="0" dirty="0">
                <a:solidFill>
                  <a:srgbClr val="2D5E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kern="0" dirty="0" smtClean="0">
                <a:solidFill>
                  <a:srgbClr val="2D5E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@</a:t>
            </a:r>
            <a:r>
              <a:rPr lang="en-GB" altLang="en-US" sz="1600" kern="0" dirty="0" err="1" smtClean="0">
                <a:solidFill>
                  <a:srgbClr val="2D5E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darbuono</a:t>
            </a:r>
            <a:r>
              <a:rPr lang="en-GB" altLang="en-US" sz="9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orrespond</a:t>
            </a:r>
            <a:r>
              <a:rPr lang="en-GB" altLang="en-US" sz="9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of the corresponding organisations of affiliation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6237312"/>
            <a:ext cx="311798" cy="2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05" y="1958653"/>
            <a:ext cx="6984776" cy="433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04291" y="1208946"/>
            <a:ext cx="720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 Digital (r) Evolution?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15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/>
        </p:blipFill>
        <p:spPr>
          <a:xfrm>
            <a:off x="539552" y="1680520"/>
            <a:ext cx="8208912" cy="5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2983232" y="1340832"/>
            <a:ext cx="3240360" cy="576000"/>
          </a:xfrm>
          <a:prstGeom prst="roundRect">
            <a:avLst/>
          </a:prstGeom>
          <a:solidFill>
            <a:srgbClr val="13317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FFFFFF"/>
                </a:solidFill>
              </a:rPr>
              <a:t>State-of-play</a:t>
            </a:r>
            <a:endParaRPr lang="en-US" altLang="en-US" sz="2400" b="1" kern="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412" y="2132856"/>
            <a:ext cx="5616000" cy="576000"/>
          </a:xfrm>
          <a:prstGeom prst="roundRect">
            <a:avLst/>
          </a:prstGeom>
          <a:solidFill>
            <a:srgbClr val="2D5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GB" sz="2000" b="1" dirty="0">
                <a:solidFill>
                  <a:srgbClr val="FFFFFF"/>
                </a:solidFill>
              </a:rPr>
              <a:t>Explosion of information around us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4440" y="2853000"/>
            <a:ext cx="7848000" cy="576000"/>
          </a:xfrm>
          <a:prstGeom prst="roundRect">
            <a:avLst/>
          </a:prstGeom>
          <a:solidFill>
            <a:srgbClr val="2D5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GB" sz="2000" b="1" dirty="0">
                <a:solidFill>
                  <a:srgbClr val="FFFFFF"/>
                </a:solidFill>
              </a:rPr>
              <a:t>Popularity of internet and other new technologies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57412" y="3573080"/>
            <a:ext cx="5292000" cy="576000"/>
          </a:xfrm>
          <a:prstGeom prst="roundRect">
            <a:avLst/>
          </a:prstGeom>
          <a:solidFill>
            <a:srgbClr val="3166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GB" sz="2000" b="1" dirty="0">
                <a:solidFill>
                  <a:srgbClr val="FFFFFF"/>
                </a:solidFill>
              </a:rPr>
              <a:t>Multitude of new data sources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47664" y="4437112"/>
            <a:ext cx="5976664" cy="172819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Is change </a:t>
            </a:r>
            <a:r>
              <a:rPr lang="en-GB" sz="2800" b="1" dirty="0"/>
              <a:t>needed? </a:t>
            </a: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Do </a:t>
            </a:r>
            <a:r>
              <a:rPr lang="en-GB" sz="2800" b="1" dirty="0"/>
              <a:t>not start with data, but start with a good </a:t>
            </a:r>
            <a:r>
              <a:rPr lang="en-GB" sz="2800" b="1" dirty="0" smtClean="0"/>
              <a:t>question!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09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Why interested in Big Data for </a:t>
            </a:r>
            <a:r>
              <a:rPr lang="en-GB" altLang="en-US" dirty="0" err="1" smtClean="0"/>
              <a:t>nowcasting</a:t>
            </a:r>
            <a:r>
              <a:rPr lang="en-GB" altLang="en-US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Big </a:t>
            </a:r>
            <a:r>
              <a:rPr lang="en-GB" b="1" dirty="0"/>
              <a:t>Data </a:t>
            </a:r>
            <a:r>
              <a:rPr lang="en-GB" dirty="0" smtClean="0"/>
              <a:t>are complementary </a:t>
            </a:r>
            <a:r>
              <a:rPr lang="en-GB" dirty="0"/>
              <a:t>information </a:t>
            </a:r>
            <a:r>
              <a:rPr lang="en-GB" dirty="0" smtClean="0"/>
              <a:t>to </a:t>
            </a:r>
            <a:r>
              <a:rPr lang="en-GB" dirty="0"/>
              <a:t>standard data, being based on </a:t>
            </a:r>
            <a:r>
              <a:rPr lang="en-GB" b="1" dirty="0" smtClean="0"/>
              <a:t>different </a:t>
            </a:r>
            <a:r>
              <a:rPr lang="en-GB" b="1" dirty="0"/>
              <a:t>information </a:t>
            </a:r>
            <a:r>
              <a:rPr lang="en-GB" b="1" dirty="0" smtClean="0"/>
              <a:t>sets</a:t>
            </a:r>
          </a:p>
          <a:p>
            <a:pPr>
              <a:defRPr/>
            </a:pPr>
            <a:r>
              <a:rPr lang="en-GB" dirty="0" smtClean="0"/>
              <a:t>More </a:t>
            </a:r>
            <a:r>
              <a:rPr lang="en-GB" b="1" dirty="0"/>
              <a:t>granular</a:t>
            </a:r>
            <a:r>
              <a:rPr lang="en-GB" dirty="0"/>
              <a:t> perspective on the indicator of interest, both in the temporal and </a:t>
            </a:r>
            <a:r>
              <a:rPr lang="en-GB" dirty="0" smtClean="0"/>
              <a:t>cross-sectional dimensions</a:t>
            </a:r>
            <a:endParaRPr lang="en-GB" dirty="0"/>
          </a:p>
          <a:p>
            <a:pPr>
              <a:defRPr/>
            </a:pPr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/>
              <a:t>timely</a:t>
            </a:r>
            <a:r>
              <a:rPr lang="en-GB" dirty="0"/>
              <a:t> available, generally </a:t>
            </a:r>
            <a:r>
              <a:rPr lang="en-GB" b="1" dirty="0"/>
              <a:t>not subject to </a:t>
            </a:r>
            <a:r>
              <a:rPr lang="en-GB" b="1" dirty="0" smtClean="0"/>
              <a:t>revisions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  <a:p>
            <a:pPr marL="457200" lvl="1" indent="0">
              <a:buFontTx/>
              <a:buNone/>
              <a:defRPr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74" y="4725144"/>
            <a:ext cx="2488992" cy="18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255"/>
            <a:ext cx="8229600" cy="792609"/>
          </a:xfrm>
        </p:spPr>
        <p:txBody>
          <a:bodyPr/>
          <a:lstStyle/>
          <a:p>
            <a:r>
              <a:rPr lang="en-GB" dirty="0" smtClean="0"/>
              <a:t>A Big Data expert is… actually a team!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11588"/>
            <a:ext cx="2520280" cy="1894223"/>
          </a:xfrm>
        </p:spPr>
      </p:pic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6788"/>
            <a:ext cx="2993280" cy="13244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4" descr="Risultati immagini per boccon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24" y="4353821"/>
            <a:ext cx="1916323" cy="1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27" y="4048619"/>
            <a:ext cx="1656554" cy="12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0708"/>
            <a:ext cx="3928515" cy="9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….ended in these research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 Big Data hel</a:t>
            </a:r>
            <a:r>
              <a:rPr lang="en-GB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for Macroeconomic Nowcasting?</a:t>
            </a:r>
          </a:p>
          <a:p>
            <a:pPr marL="0" indent="0" algn="just">
              <a:buNone/>
            </a:pP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are the potential </a:t>
            </a:r>
            <a:r>
              <a:rPr lang="en-GB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Big Data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sources?</a:t>
            </a:r>
            <a:endPara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Literature review </a:t>
            </a:r>
            <a:endPara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Models/methods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to be used for Big data</a:t>
            </a:r>
            <a:endPara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on how to handle Big Data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Case study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IPI, Inflation, unemployment of some EU countries</a:t>
            </a:r>
            <a:endPara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Data </a:t>
            </a:r>
            <a:r>
              <a:rPr lang="en-GB" dirty="0" smtClean="0"/>
              <a:t>types &amp; dimensionality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529013"/>
          </a:xfrm>
        </p:spPr>
        <p:txBody>
          <a:bodyPr/>
          <a:lstStyle/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2200" i="0" dirty="0">
                <a:latin typeface="Arial" panose="020B0604020202020204" pitchFamily="34" charset="0"/>
                <a:cs typeface="Arial" panose="020B0604020202020204" pitchFamily="34" charset="0"/>
              </a:rPr>
              <a:t>When the dimensionality increases, the volume of the space increases so fast that the available data become </a:t>
            </a:r>
            <a:r>
              <a:rPr lang="en-GB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lang="en-GB" sz="22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Use of a typology based on </a:t>
            </a:r>
            <a:r>
              <a:rPr lang="en-GB" sz="2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Doornik</a:t>
            </a:r>
            <a:r>
              <a:rPr lang="en-GB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and Hendry (2015):</a:t>
            </a:r>
          </a:p>
          <a:p>
            <a:pPr lvl="1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data: many observation, few variables</a:t>
            </a:r>
          </a:p>
          <a:p>
            <a:pPr lvl="1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data: many variables, few observations</a:t>
            </a:r>
          </a:p>
          <a:p>
            <a:pPr lvl="1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data: many variables, many observations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52727" cy="50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Presentation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464</TotalTime>
  <Words>1292</Words>
  <Application>Microsoft Office PowerPoint</Application>
  <PresentationFormat>On-screen Show (4:3)</PresentationFormat>
  <Paragraphs>185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blank</vt:lpstr>
      <vt:lpstr>Powerpoint Presentation Blue</vt:lpstr>
      <vt:lpstr>1_blank</vt:lpstr>
      <vt:lpstr>10_blank</vt:lpstr>
      <vt:lpstr>2_blank</vt:lpstr>
      <vt:lpstr>4_blank</vt:lpstr>
      <vt:lpstr>3_blank</vt:lpstr>
      <vt:lpstr> Big Data and Nowcasting  </vt:lpstr>
      <vt:lpstr>Eurostat, the Statistical Office of EU</vt:lpstr>
      <vt:lpstr>PowerPoint Presentation</vt:lpstr>
      <vt:lpstr>PowerPoint Presentation</vt:lpstr>
      <vt:lpstr>Why interested in Big Data for nowcasting?</vt:lpstr>
      <vt:lpstr>A Big Data expert is… actually a team!</vt:lpstr>
      <vt:lpstr>….ended in these research activities</vt:lpstr>
      <vt:lpstr>Big Data types &amp; dimensionality </vt:lpstr>
      <vt:lpstr>PowerPoint Presentation</vt:lpstr>
      <vt:lpstr>PowerPoint Presentation</vt:lpstr>
      <vt:lpstr>Big Data Types potentially interesting for Macro Nowcasting</vt:lpstr>
      <vt:lpstr>Types of Big Data by Dominant Dimension</vt:lpstr>
      <vt:lpstr>Models race</vt:lpstr>
      <vt:lpstr>From Data Access to Modelling</vt:lpstr>
      <vt:lpstr>Step 1: Big Data usefulness within a nowcasting exercise Recommendations</vt:lpstr>
      <vt:lpstr>Step 2: Assessment of big-data accessibility and quality Recommendations</vt:lpstr>
      <vt:lpstr>Step 3: Big data preparation Recommendations</vt:lpstr>
      <vt:lpstr>Step 4: Big Data modelling strategy Recommendations</vt:lpstr>
      <vt:lpstr>Step 5: Results evaluation of Big Data based nowcasting Recommendations</vt:lpstr>
      <vt:lpstr>Case study: No News, Good News? </vt:lpstr>
      <vt:lpstr>Statistical Methods: findings</vt:lpstr>
      <vt:lpstr>http://ec.europa.eu/eurostat/publications/statistical-working-papers https://github.com/eurostat/econowcast </vt:lpstr>
      <vt:lpstr>Some other lessons learned..</vt:lpstr>
      <vt:lpstr>Focus on New Skills for New Methods for  New Data</vt:lpstr>
      <vt:lpstr>PowerPoint Presentation</vt:lpstr>
      <vt:lpstr>Open questions for debate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and information asymmetries: Data as public good</dc:title>
  <dc:creator>BUONO Dario (ESTAT), PhD</dc:creator>
  <cp:lastModifiedBy>BUONO Dario (ESTAT), PhD</cp:lastModifiedBy>
  <cp:revision>36</cp:revision>
  <cp:lastPrinted>2017-09-04T16:55:52Z</cp:lastPrinted>
  <dcterms:created xsi:type="dcterms:W3CDTF">2017-08-28T13:17:59Z</dcterms:created>
  <dcterms:modified xsi:type="dcterms:W3CDTF">2018-04-13T12:30:24Z</dcterms:modified>
</cp:coreProperties>
</file>