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77" r:id="rId3"/>
    <p:sldId id="275" r:id="rId4"/>
    <p:sldId id="276" r:id="rId5"/>
    <p:sldId id="260" r:id="rId6"/>
    <p:sldId id="280" r:id="rId7"/>
    <p:sldId id="279" r:id="rId8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7" autoAdjust="0"/>
    <p:restoredTop sz="67563" autoAdjust="0"/>
  </p:normalViewPr>
  <p:slideViewPr>
    <p:cSldViewPr>
      <p:cViewPr varScale="1">
        <p:scale>
          <a:sx n="50" d="100"/>
          <a:sy n="50" d="100"/>
        </p:scale>
        <p:origin x="1896" y="4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05CD9E8-E22F-421E-9C9D-A8F1FDD556A3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C7F7F8E-18E2-4244-9139-990511D5C486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695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E78B2E9-681A-4123-B1FB-9DD171E845CE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A28DCDE-20A5-4C0C-AE88-8D00CF3F5BB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67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133F1-9830-4AC4-AACA-49224F1EF34D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114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i="0" baseline="0" dirty="0" smtClean="0"/>
          </a:p>
        </p:txBody>
      </p:sp>
      <p:sp>
        <p:nvSpPr>
          <p:cNvPr id="113668" name="Segnaposto numero diapositiva 3"/>
          <p:cNvSpPr txBox="1">
            <a:spLocks noGrp="1"/>
          </p:cNvSpPr>
          <p:nvPr/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30CD606C-F369-4BF6-8AD0-0712321A5D99}" type="slidenum">
              <a:rPr lang="it-IT" sz="1300">
                <a:solidFill>
                  <a:srgbClr val="000000"/>
                </a:solidFill>
                <a:latin typeface="Calibri" pitchFamily="34" charset="0"/>
              </a:rPr>
              <a:pPr algn="r"/>
              <a:t>2</a:t>
            </a:fld>
            <a:endParaRPr lang="it-IT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05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0" algn="just">
              <a:buFont typeface="Wingdings" pitchFamily="2" charset="2"/>
              <a:buNone/>
            </a:pPr>
            <a:endParaRPr lang="it-IT" altLang="it-IT" dirty="0" smtClean="0"/>
          </a:p>
        </p:txBody>
      </p:sp>
      <p:sp>
        <p:nvSpPr>
          <p:cNvPr id="113668" name="Segnaposto numero diapositiva 3"/>
          <p:cNvSpPr txBox="1">
            <a:spLocks noGrp="1"/>
          </p:cNvSpPr>
          <p:nvPr/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30CD606C-F369-4BF6-8AD0-0712321A5D99}" type="slidenum">
              <a:rPr lang="it-IT" sz="1300">
                <a:solidFill>
                  <a:srgbClr val="000000"/>
                </a:solidFill>
                <a:latin typeface="Calibri" pitchFamily="34" charset="0"/>
              </a:rPr>
              <a:pPr algn="r"/>
              <a:t>3</a:t>
            </a:fld>
            <a:endParaRPr lang="it-IT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199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b="1" dirty="0" smtClean="0"/>
          </a:p>
        </p:txBody>
      </p:sp>
      <p:sp>
        <p:nvSpPr>
          <p:cNvPr id="113668" name="Segnaposto numero diapositiva 3"/>
          <p:cNvSpPr txBox="1">
            <a:spLocks noGrp="1"/>
          </p:cNvSpPr>
          <p:nvPr/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30CD606C-F369-4BF6-8AD0-0712321A5D99}" type="slidenum">
              <a:rPr lang="it-IT" sz="1300">
                <a:solidFill>
                  <a:srgbClr val="000000"/>
                </a:solidFill>
                <a:latin typeface="Calibri" pitchFamily="34" charset="0"/>
              </a:rPr>
              <a:pPr algn="r"/>
              <a:t>4</a:t>
            </a:fld>
            <a:endParaRPr lang="it-IT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867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113668" name="Segnaposto numero diapositiva 3"/>
          <p:cNvSpPr txBox="1">
            <a:spLocks noGrp="1"/>
          </p:cNvSpPr>
          <p:nvPr/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30CD606C-F369-4BF6-8AD0-0712321A5D99}" type="slidenum">
              <a:rPr lang="it-IT" sz="1300">
                <a:solidFill>
                  <a:srgbClr val="000000"/>
                </a:solidFill>
                <a:latin typeface="Calibri" pitchFamily="34" charset="0"/>
              </a:rPr>
              <a:pPr algn="r"/>
              <a:t>5</a:t>
            </a:fld>
            <a:endParaRPr lang="it-IT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2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113668" name="Segnaposto numero diapositiva 3"/>
          <p:cNvSpPr txBox="1">
            <a:spLocks noGrp="1"/>
          </p:cNvSpPr>
          <p:nvPr/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30CD606C-F369-4BF6-8AD0-0712321A5D99}" type="slidenum">
              <a:rPr lang="it-IT" sz="1300">
                <a:solidFill>
                  <a:srgbClr val="000000"/>
                </a:solidFill>
                <a:latin typeface="Calibri" pitchFamily="34" charset="0"/>
              </a:rPr>
              <a:pPr algn="r"/>
              <a:t>6</a:t>
            </a:fld>
            <a:endParaRPr lang="it-IT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77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113668" name="Segnaposto numero diapositiva 3"/>
          <p:cNvSpPr txBox="1">
            <a:spLocks noGrp="1"/>
          </p:cNvSpPr>
          <p:nvPr/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30CD606C-F369-4BF6-8AD0-0712321A5D99}" type="slidenum">
              <a:rPr lang="it-IT" sz="1300">
                <a:solidFill>
                  <a:srgbClr val="000000"/>
                </a:solidFill>
                <a:latin typeface="Calibri" pitchFamily="34" charset="0"/>
              </a:rPr>
              <a:pPr algn="r"/>
              <a:t>7</a:t>
            </a:fld>
            <a:endParaRPr lang="it-IT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51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AA48-84EB-4933-929D-AACFF221CD0C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FDFC-792D-4751-A3A3-87EEF471D0F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AA48-84EB-4933-929D-AACFF221CD0C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FDFC-792D-4751-A3A3-87EEF471D0F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AA48-84EB-4933-929D-AACFF221CD0C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FDFC-792D-4751-A3A3-87EEF471D0F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AA48-84EB-4933-929D-AACFF221CD0C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FDFC-792D-4751-A3A3-87EEF471D0F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AA48-84EB-4933-929D-AACFF221CD0C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FDFC-792D-4751-A3A3-87EEF471D0F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AA48-84EB-4933-929D-AACFF221CD0C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FDFC-792D-4751-A3A3-87EEF471D0F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AA48-84EB-4933-929D-AACFF221CD0C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FDFC-792D-4751-A3A3-87EEF471D0F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AA48-84EB-4933-929D-AACFF221CD0C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FDFC-792D-4751-A3A3-87EEF471D0F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AA48-84EB-4933-929D-AACFF221CD0C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FDFC-792D-4751-A3A3-87EEF471D0F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AA48-84EB-4933-929D-AACFF221CD0C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FDFC-792D-4751-A3A3-87EEF471D0F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AA48-84EB-4933-929D-AACFF221CD0C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FDFC-792D-4751-A3A3-87EEF471D0F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DAA48-84EB-4933-929D-AACFF221CD0C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3FDFC-792D-4751-A3A3-87EEF471D0F4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magine 18" descr="Invito 11062015_b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08598"/>
            <a:ext cx="9144000" cy="6193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11760" y="3504998"/>
            <a:ext cx="6624736" cy="2156250"/>
          </a:xfrm>
        </p:spPr>
        <p:txBody>
          <a:bodyPr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25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5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5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Small scale, big dimensions: sustainable development and innovation at local level</a:t>
            </a:r>
            <a:br>
              <a:rPr lang="en-US" sz="25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The IRPET’s experience in estimating </a:t>
            </a:r>
            <a:br>
              <a:rPr lang="en-US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poverty indicators for small domains </a:t>
            </a:r>
            <a:br>
              <a:rPr lang="en-US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Letizia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Ravagli</a:t>
            </a:r>
            <a:endParaRPr lang="it-IT" sz="2000" b="1" i="1" cap="none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72008" y="6237312"/>
            <a:ext cx="8964488" cy="648072"/>
          </a:xfrm>
        </p:spPr>
        <p:txBody>
          <a:bodyPr>
            <a:noAutofit/>
          </a:bodyPr>
          <a:lstStyle/>
          <a:p>
            <a:pPr algn="r"/>
            <a:r>
              <a:rPr lang="it-IT" sz="2300" b="1" dirty="0" smtClean="0">
                <a:solidFill>
                  <a:srgbClr val="002060"/>
                </a:solidFill>
                <a:latin typeface="Arial Narrow" pitchFamily="34" charset="0"/>
              </a:rPr>
              <a:t>IRPET - Istituto Regionale per la Programmazione Economica della Toscana</a:t>
            </a:r>
            <a:endParaRPr lang="it-IT" sz="23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 bwMode="auto">
          <a:xfrm>
            <a:off x="2879304" y="0"/>
            <a:ext cx="626469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all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Small Area Methods and living conditions indicators in European poverty studies in the era of data deluge and Big data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Pisa, 8 maggio2018</a:t>
            </a:r>
          </a:p>
          <a:p>
            <a:pPr marL="0" marR="0" lvl="0" indent="0" algn="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1" u="none" strike="noStrike" kern="1200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78575"/>
            <a:ext cx="16922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395536" y="908720"/>
            <a:ext cx="8208912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50" b="1" noProof="1" smtClean="0">
                <a:solidFill>
                  <a:schemeClr val="accent2"/>
                </a:solidFill>
                <a:sym typeface="Wingdings" pitchFamily="2" charset="2"/>
              </a:rPr>
              <a:t>“small area”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050" noProof="1" smtClean="0">
                <a:sym typeface="Wingdings" pitchFamily="2" charset="2"/>
              </a:rPr>
              <a:t> With the available surveys on income and living conditions - EU-SILC by ISTAT, SHIW by Bank of Italy or HBS by ISTAT - </a:t>
            </a:r>
            <a:r>
              <a:rPr lang="it-IT" sz="2050" b="1" noProof="1" smtClean="0">
                <a:sym typeface="Wingdings" pitchFamily="2" charset="2"/>
              </a:rPr>
              <a:t>realiable small domain estimates </a:t>
            </a:r>
            <a:r>
              <a:rPr lang="it-IT" sz="2050" noProof="1" smtClean="0">
                <a:sym typeface="Wingdings" pitchFamily="2" charset="2"/>
              </a:rPr>
              <a:t>can not be produced.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050" noProof="1" smtClean="0">
                <a:sym typeface="Wingdings" pitchFamily="2" charset="2"/>
              </a:rPr>
              <a:t> In some of our studies the small domain is </a:t>
            </a:r>
            <a:r>
              <a:rPr lang="it-IT" sz="2050" b="1" noProof="1" smtClean="0">
                <a:sym typeface="Wingdings" pitchFamily="2" charset="2"/>
              </a:rPr>
              <a:t>the</a:t>
            </a:r>
            <a:r>
              <a:rPr lang="it-IT" sz="2050" noProof="1" smtClean="0">
                <a:sym typeface="Wingdings" pitchFamily="2" charset="2"/>
              </a:rPr>
              <a:t> </a:t>
            </a:r>
            <a:r>
              <a:rPr lang="it-IT" sz="2050" b="1" noProof="1" smtClean="0">
                <a:sym typeface="Wingdings" pitchFamily="2" charset="2"/>
              </a:rPr>
              <a:t>municipality, the province or the Local Labour System</a:t>
            </a:r>
            <a:r>
              <a:rPr lang="it-IT" sz="2050" noProof="1" smtClean="0">
                <a:sym typeface="Wingdings" pitchFamily="2" charset="2"/>
              </a:rPr>
              <a:t>…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050" noProof="1" smtClean="0">
                <a:sym typeface="Wingdings" pitchFamily="2" charset="2"/>
              </a:rPr>
              <a:t>…in others it is a </a:t>
            </a:r>
            <a:r>
              <a:rPr lang="it-IT" sz="2050" b="1" noProof="1" smtClean="0">
                <a:sym typeface="Wingdings" pitchFamily="2" charset="2"/>
              </a:rPr>
              <a:t>sub-group of the population/households at regional level.</a:t>
            </a:r>
            <a:endParaRPr lang="it-IT" sz="2050" noProof="1" smtClean="0">
              <a:sym typeface="Wingdings" pitchFamily="2" charset="2"/>
            </a:endParaRPr>
          </a:p>
          <a:p>
            <a:pPr algn="just">
              <a:buFont typeface="Wingdings" pitchFamily="2" charset="2"/>
              <a:buChar char="§"/>
            </a:pPr>
            <a:endParaRPr lang="it-IT" sz="2050" noProof="1" smtClean="0">
              <a:sym typeface="Wingdings" pitchFamily="2" charset="2"/>
            </a:endParaRPr>
          </a:p>
          <a:p>
            <a:pPr algn="just"/>
            <a:r>
              <a:rPr lang="it-IT" sz="2050" b="1" noProof="1" smtClean="0">
                <a:solidFill>
                  <a:schemeClr val="accent2"/>
                </a:solidFill>
                <a:sym typeface="Wingdings" pitchFamily="2" charset="2"/>
              </a:rPr>
              <a:t>“poverty”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050" noProof="1" smtClean="0">
                <a:sym typeface="Wingdings" pitchFamily="2" charset="2"/>
              </a:rPr>
              <a:t> Not only </a:t>
            </a:r>
            <a:r>
              <a:rPr lang="it-IT" sz="2050" b="1" noProof="1" smtClean="0">
                <a:sym typeface="Wingdings" pitchFamily="2" charset="2"/>
              </a:rPr>
              <a:t>poverty</a:t>
            </a:r>
            <a:r>
              <a:rPr lang="it-IT" sz="2050" noProof="1" smtClean="0">
                <a:sym typeface="Wingdings" pitchFamily="2" charset="2"/>
              </a:rPr>
              <a:t>, but also </a:t>
            </a:r>
            <a:r>
              <a:rPr lang="it-IT" sz="2050" b="1" noProof="1" smtClean="0">
                <a:sym typeface="Wingdings" pitchFamily="2" charset="2"/>
              </a:rPr>
              <a:t>inequality</a:t>
            </a:r>
            <a:r>
              <a:rPr lang="it-IT" sz="2050" noProof="1" smtClean="0">
                <a:sym typeface="Wingdings" pitchFamily="2" charset="2"/>
              </a:rPr>
              <a:t> and, more generelly, </a:t>
            </a:r>
            <a:r>
              <a:rPr lang="it-IT" sz="2050" b="1" noProof="1" smtClean="0">
                <a:sym typeface="Wingdings" pitchFamily="2" charset="2"/>
              </a:rPr>
              <a:t>living conditions</a:t>
            </a:r>
            <a:r>
              <a:rPr lang="it-IT" sz="2050" noProof="1" smtClean="0">
                <a:sym typeface="Wingdings" pitchFamily="2" charset="2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050" noProof="1" smtClean="0">
                <a:sym typeface="Wingdings" pitchFamily="2" charset="2"/>
              </a:rPr>
              <a:t> Poverty in: </a:t>
            </a:r>
            <a:r>
              <a:rPr lang="it-IT" sz="2050" b="1" noProof="1" smtClean="0">
                <a:sym typeface="Wingdings" pitchFamily="2" charset="2"/>
              </a:rPr>
              <a:t>income</a:t>
            </a:r>
            <a:r>
              <a:rPr lang="it-IT" sz="2050" noProof="1" smtClean="0">
                <a:sym typeface="Wingdings" pitchFamily="2" charset="2"/>
              </a:rPr>
              <a:t>, </a:t>
            </a:r>
            <a:r>
              <a:rPr lang="it-IT" sz="2050" b="1" noProof="1" smtClean="0">
                <a:sym typeface="Wingdings" pitchFamily="2" charset="2"/>
              </a:rPr>
              <a:t>consumption</a:t>
            </a:r>
            <a:r>
              <a:rPr lang="it-IT" sz="2050" noProof="1" smtClean="0">
                <a:sym typeface="Wingdings" pitchFamily="2" charset="2"/>
              </a:rPr>
              <a:t>, </a:t>
            </a:r>
            <a:r>
              <a:rPr lang="it-IT" sz="2050" b="1" noProof="1" smtClean="0">
                <a:sym typeface="Wingdings" pitchFamily="2" charset="2"/>
              </a:rPr>
              <a:t>ISEE </a:t>
            </a:r>
            <a:r>
              <a:rPr lang="it-IT" sz="2050" noProof="1" smtClean="0">
                <a:sym typeface="Wingdings" pitchFamily="2" charset="2"/>
              </a:rPr>
              <a:t>(Equivalent Economic Situation Indicator).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050" noProof="1" smtClean="0">
                <a:sym typeface="Wingdings" pitchFamily="2" charset="2"/>
              </a:rPr>
              <a:t> </a:t>
            </a:r>
            <a:r>
              <a:rPr lang="it-IT" sz="2050" b="1" noProof="1" smtClean="0">
                <a:sym typeface="Wingdings" pitchFamily="2" charset="2"/>
              </a:rPr>
              <a:t>Absolute</a:t>
            </a:r>
            <a:r>
              <a:rPr lang="it-IT" sz="2050" noProof="1" smtClean="0">
                <a:sym typeface="Wingdings" pitchFamily="2" charset="2"/>
              </a:rPr>
              <a:t> poverty and </a:t>
            </a:r>
            <a:r>
              <a:rPr lang="it-IT" sz="2050" b="1" noProof="1" smtClean="0">
                <a:sym typeface="Wingdings" pitchFamily="2" charset="2"/>
              </a:rPr>
              <a:t>relative</a:t>
            </a:r>
            <a:r>
              <a:rPr lang="it-IT" sz="2050" noProof="1" smtClean="0">
                <a:sym typeface="Wingdings" pitchFamily="2" charset="2"/>
              </a:rPr>
              <a:t> poverty</a:t>
            </a:r>
            <a:r>
              <a:rPr lang="it-IT" sz="2050" b="1" noProof="1" smtClean="0">
                <a:sym typeface="Wingdings" pitchFamily="2" charset="2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050" noProof="1" smtClean="0">
                <a:sym typeface="Wingdings" pitchFamily="2" charset="2"/>
              </a:rPr>
              <a:t> Multidimensionality  Poverty in: </a:t>
            </a:r>
            <a:r>
              <a:rPr lang="it-IT" sz="2050" b="1" noProof="1" smtClean="0">
                <a:sym typeface="Wingdings" pitchFamily="2" charset="2"/>
              </a:rPr>
              <a:t>labour, education, housing, health, environment.</a:t>
            </a:r>
            <a:endParaRPr lang="en-GB" sz="2050" noProof="1" smtClean="0">
              <a:sym typeface="Wingdings" pitchFamily="2" charset="2"/>
            </a:endParaRPr>
          </a:p>
        </p:txBody>
      </p:sp>
      <p:sp>
        <p:nvSpPr>
          <p:cNvPr id="8" name="Titolo 15"/>
          <p:cNvSpPr>
            <a:spLocks/>
          </p:cNvSpPr>
          <p:nvPr/>
        </p:nvSpPr>
        <p:spPr bwMode="auto">
          <a:xfrm>
            <a:off x="1" y="260350"/>
            <a:ext cx="882047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5000"/>
              </a:lnSpc>
            </a:pPr>
            <a:r>
              <a:rPr lang="en-US" altLang="it-IT" sz="2900" b="1" noProof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definition of “small area” and “poverty”? </a:t>
            </a:r>
            <a:endParaRPr lang="it-IT" altLang="it-IT" sz="29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78575"/>
            <a:ext cx="16922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179512" y="1440353"/>
            <a:ext cx="856895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050" noProof="1" smtClean="0">
                <a:sym typeface="Wingdings" pitchFamily="2" charset="2"/>
              </a:rPr>
              <a:t> New measures againts poverty recently introduced by the national policy maker  the last one is </a:t>
            </a:r>
            <a:r>
              <a:rPr lang="en-GB" sz="2050" b="1" noProof="1" smtClean="0">
                <a:sym typeface="Wingdings" pitchFamily="2" charset="2"/>
              </a:rPr>
              <a:t>REI (Reddito di inclusione) </a:t>
            </a:r>
          </a:p>
          <a:p>
            <a:pPr lvl="1" algn="just">
              <a:buClr>
                <a:schemeClr val="accent2"/>
              </a:buClr>
              <a:buFont typeface="Wingdings" pitchFamily="2" charset="2"/>
              <a:buChar char="§"/>
            </a:pPr>
            <a:endParaRPr lang="en-GB" sz="2050" b="1" noProof="1" smtClean="0">
              <a:sym typeface="Wingdings" pitchFamily="2" charset="2"/>
            </a:endParaRPr>
          </a:p>
          <a:p>
            <a:pPr lvl="2" algn="just">
              <a:buFont typeface="Wingdings" pitchFamily="2" charset="2"/>
              <a:buChar char="§"/>
            </a:pPr>
            <a:r>
              <a:rPr lang="en-GB" sz="2050" b="1" noProof="1" smtClean="0">
                <a:sym typeface="Wingdings" pitchFamily="2" charset="2"/>
              </a:rPr>
              <a:t> </a:t>
            </a:r>
            <a:r>
              <a:rPr lang="en-GB" sz="2050" noProof="1" smtClean="0">
                <a:sym typeface="Wingdings" pitchFamily="2" charset="2"/>
              </a:rPr>
              <a:t>The Region needs to understand how huge is the </a:t>
            </a:r>
            <a:r>
              <a:rPr lang="it-IT" sz="2050" dirty="0" err="1" smtClean="0"/>
              <a:t>phenomenon</a:t>
            </a:r>
            <a:r>
              <a:rPr lang="it-IT" sz="2050" dirty="0" smtClean="0"/>
              <a:t> </a:t>
            </a:r>
            <a:r>
              <a:rPr lang="it-IT" sz="2050" dirty="0" err="1" smtClean="0"/>
              <a:t>of</a:t>
            </a:r>
            <a:r>
              <a:rPr lang="it-IT" sz="2050" dirty="0" smtClean="0"/>
              <a:t> </a:t>
            </a:r>
            <a:r>
              <a:rPr lang="it-IT" sz="2050" dirty="0" err="1" smtClean="0"/>
              <a:t>absolute</a:t>
            </a:r>
            <a:r>
              <a:rPr lang="it-IT" sz="2050" dirty="0" smtClean="0"/>
              <a:t> </a:t>
            </a:r>
            <a:r>
              <a:rPr lang="it-IT" sz="2050" dirty="0" err="1" smtClean="0"/>
              <a:t>poverty</a:t>
            </a:r>
            <a:r>
              <a:rPr lang="it-IT" sz="2050" dirty="0" smtClean="0"/>
              <a:t> in </a:t>
            </a:r>
            <a:r>
              <a:rPr lang="it-IT" sz="2050" dirty="0" err="1" smtClean="0"/>
              <a:t>Tuscany</a:t>
            </a:r>
            <a:r>
              <a:rPr lang="it-IT" sz="2050" dirty="0" smtClean="0"/>
              <a:t> and at </a:t>
            </a:r>
            <a:r>
              <a:rPr lang="it-IT" sz="2050" dirty="0" err="1" smtClean="0"/>
              <a:t>sub-regional</a:t>
            </a:r>
            <a:r>
              <a:rPr lang="it-IT" sz="2050" dirty="0" smtClean="0"/>
              <a:t> </a:t>
            </a:r>
            <a:r>
              <a:rPr lang="it-IT" sz="2050" dirty="0" err="1" smtClean="0"/>
              <a:t>level</a:t>
            </a:r>
            <a:endParaRPr lang="it-IT" sz="2050" dirty="0" smtClean="0"/>
          </a:p>
          <a:p>
            <a:pPr lvl="2" algn="just">
              <a:buFont typeface="Wingdings" pitchFamily="2" charset="2"/>
              <a:buChar char="§"/>
            </a:pPr>
            <a:r>
              <a:rPr lang="it-IT" sz="2050" dirty="0" smtClean="0"/>
              <a:t> And </a:t>
            </a:r>
            <a:r>
              <a:rPr lang="it-IT" sz="2050" dirty="0" err="1" smtClean="0"/>
              <a:t>to</a:t>
            </a:r>
            <a:r>
              <a:rPr lang="it-IT" sz="2050" dirty="0" smtClean="0"/>
              <a:t> </a:t>
            </a:r>
            <a:r>
              <a:rPr lang="it-IT" sz="2050" dirty="0" err="1" smtClean="0"/>
              <a:t>quantify</a:t>
            </a:r>
            <a:r>
              <a:rPr lang="it-IT" sz="2050" dirty="0" smtClean="0"/>
              <a:t> the </a:t>
            </a:r>
            <a:r>
              <a:rPr lang="it-IT" sz="2050" dirty="0" err="1" smtClean="0"/>
              <a:t>beneficiaries</a:t>
            </a:r>
            <a:r>
              <a:rPr lang="it-IT" sz="2050" dirty="0" smtClean="0"/>
              <a:t> </a:t>
            </a:r>
            <a:r>
              <a:rPr lang="it-IT" sz="2050" dirty="0" err="1" smtClean="0"/>
              <a:t>of</a:t>
            </a:r>
            <a:r>
              <a:rPr lang="it-IT" sz="2050" dirty="0" smtClean="0"/>
              <a:t> REI </a:t>
            </a:r>
            <a:r>
              <a:rPr lang="it-IT" sz="2050" dirty="0" err="1" smtClean="0"/>
              <a:t>for</a:t>
            </a:r>
            <a:r>
              <a:rPr lang="it-IT" sz="2050" dirty="0" smtClean="0"/>
              <a:t> </a:t>
            </a:r>
            <a:r>
              <a:rPr lang="it-IT" sz="2050" dirty="0" err="1" smtClean="0"/>
              <a:t>our</a:t>
            </a:r>
            <a:r>
              <a:rPr lang="it-IT" sz="2050" dirty="0" smtClean="0"/>
              <a:t> </a:t>
            </a:r>
            <a:r>
              <a:rPr lang="it-IT" sz="2050" dirty="0" err="1" smtClean="0"/>
              <a:t>region</a:t>
            </a:r>
            <a:endParaRPr lang="en-GB" sz="2050" noProof="1" smtClean="0">
              <a:sym typeface="Wingdings" pitchFamily="2" charset="2"/>
            </a:endParaRPr>
          </a:p>
          <a:p>
            <a:pPr lvl="2" algn="just">
              <a:buFont typeface="Wingdings" pitchFamily="2" charset="2"/>
              <a:buChar char="§"/>
            </a:pPr>
            <a:endParaRPr lang="en-GB" sz="2050" noProof="1" smtClean="0">
              <a:solidFill>
                <a:srgbClr val="FF0000"/>
              </a:solidFill>
              <a:sym typeface="Wingdings" pitchFamily="2" charset="2"/>
            </a:endParaRPr>
          </a:p>
          <a:p>
            <a:pPr lvl="1"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050" noProof="1" smtClean="0">
                <a:sym typeface="Wingdings" pitchFamily="2" charset="2"/>
              </a:rPr>
              <a:t> Some years ago, the Region decided to introduce some transfers for households (HH) in bad economic conditions (program </a:t>
            </a:r>
            <a:r>
              <a:rPr lang="en-GB" sz="2050" b="1" noProof="1" smtClean="0">
                <a:sym typeface="Wingdings" pitchFamily="2" charset="2"/>
              </a:rPr>
              <a:t>“Toscana Solidale”) </a:t>
            </a:r>
            <a:r>
              <a:rPr lang="en-GB" sz="2050" noProof="1" smtClean="0">
                <a:sym typeface="Wingdings" pitchFamily="2" charset="2"/>
              </a:rPr>
              <a:t> not directed to poor HH but to very small </a:t>
            </a:r>
            <a:r>
              <a:rPr lang="en-GB" sz="2050" b="1" noProof="1" smtClean="0">
                <a:sym typeface="Wingdings" pitchFamily="2" charset="2"/>
              </a:rPr>
              <a:t>sub-groups of HH </a:t>
            </a:r>
            <a:r>
              <a:rPr lang="en-GB" sz="2050" noProof="1" smtClean="0">
                <a:sym typeface="Wingdings" pitchFamily="2" charset="2"/>
              </a:rPr>
              <a:t>(e.g. with more than 3 children or with a disabled child).</a:t>
            </a:r>
          </a:p>
          <a:p>
            <a:pPr lvl="1" algn="just">
              <a:buFont typeface="Wingdings" pitchFamily="2" charset="2"/>
              <a:buChar char="§"/>
            </a:pPr>
            <a:endParaRPr lang="en-GB" sz="2050" noProof="1" smtClean="0">
              <a:sym typeface="Wingdings" pitchFamily="2" charset="2"/>
            </a:endParaRPr>
          </a:p>
          <a:p>
            <a:pPr lvl="1" algn="just"/>
            <a:r>
              <a:rPr lang="en-GB" sz="2050" b="1" noProof="1" smtClean="0">
                <a:solidFill>
                  <a:schemeClr val="accent2"/>
                </a:solidFill>
                <a:sym typeface="Wingdings" pitchFamily="2" charset="2"/>
              </a:rPr>
              <a:t>We often need to quantify</a:t>
            </a:r>
            <a:r>
              <a:rPr lang="en-US" sz="2050" b="1" noProof="1" smtClean="0">
                <a:solidFill>
                  <a:schemeClr val="accent2"/>
                </a:solidFill>
                <a:sym typeface="Wingdings" pitchFamily="2" charset="2"/>
              </a:rPr>
              <a:t> the beneficiaries of policies</a:t>
            </a:r>
            <a:r>
              <a:rPr lang="en-GB" sz="2050" b="1" noProof="1" smtClean="0">
                <a:solidFill>
                  <a:schemeClr val="accent2"/>
                </a:solidFill>
                <a:sym typeface="Wingdings" pitchFamily="2" charset="2"/>
              </a:rPr>
              <a:t>, not only to know the level of poverty in a small domain.</a:t>
            </a:r>
          </a:p>
        </p:txBody>
      </p:sp>
      <p:sp>
        <p:nvSpPr>
          <p:cNvPr id="6" name="Titolo 15"/>
          <p:cNvSpPr>
            <a:spLocks/>
          </p:cNvSpPr>
          <p:nvPr/>
        </p:nvSpPr>
        <p:spPr bwMode="auto">
          <a:xfrm>
            <a:off x="0" y="260648"/>
            <a:ext cx="864096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5000"/>
              </a:lnSpc>
            </a:pPr>
            <a:r>
              <a:rPr lang="it-IT" altLang="it-IT" sz="2600" b="1" noProof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monitoring poverty at local level?</a:t>
            </a:r>
          </a:p>
          <a:p>
            <a:pPr algn="r">
              <a:lnSpc>
                <a:spcPct val="85000"/>
              </a:lnSpc>
            </a:pPr>
            <a:r>
              <a:rPr lang="en-GB" altLang="it-IT" sz="1600" b="1" noProof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Some recent </a:t>
            </a:r>
            <a:r>
              <a:rPr lang="en-US" altLang="it-IT" sz="1600" b="1" noProof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studies committed to IRPET by the Region of Tuscany</a:t>
            </a:r>
            <a:endParaRPr lang="it-IT" altLang="it-IT" sz="1600" b="1" noProof="1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78575"/>
            <a:ext cx="16922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4" name="Titolo 15"/>
          <p:cNvSpPr>
            <a:spLocks/>
          </p:cNvSpPr>
          <p:nvPr/>
        </p:nvSpPr>
        <p:spPr bwMode="auto">
          <a:xfrm>
            <a:off x="611188" y="260350"/>
            <a:ext cx="8137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5000"/>
              </a:lnSpc>
            </a:pPr>
            <a:r>
              <a:rPr lang="en-US" altLang="it-IT" sz="3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Which data and estimation techniques?</a:t>
            </a:r>
          </a:p>
          <a:p>
            <a:pPr algn="r">
              <a:lnSpc>
                <a:spcPct val="85000"/>
              </a:lnSpc>
            </a:pPr>
            <a:r>
              <a:rPr lang="en-US" altLang="it-IT" sz="1600" b="1" noProof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Solutions and strategies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052736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en-GB" noProof="1" smtClean="0">
              <a:sym typeface="Wingdings" pitchFamily="2" charset="2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noProof="1" smtClean="0">
                <a:sym typeface="Wingdings" pitchFamily="2" charset="2"/>
              </a:rPr>
              <a:t> </a:t>
            </a:r>
            <a:r>
              <a:rPr lang="en-GB" b="1" noProof="1" smtClean="0"/>
              <a:t>Over-sampling </a:t>
            </a:r>
            <a:r>
              <a:rPr lang="en-GB" noProof="1" smtClean="0"/>
              <a:t>of national surveys for the Region of Tuscany </a:t>
            </a:r>
            <a:r>
              <a:rPr lang="en-GB" noProof="1" smtClean="0">
                <a:sym typeface="Wingdings" pitchFamily="2" charset="2"/>
              </a:rPr>
              <a:t> ideal solution but it requires the collaboration of ISTAT/Bank of Italy  never implemented by our Institute</a:t>
            </a:r>
          </a:p>
          <a:p>
            <a:pPr algn="just">
              <a:buFont typeface="Wingdings" pitchFamily="2" charset="2"/>
              <a:buChar char="§"/>
            </a:pPr>
            <a:endParaRPr lang="en-GB" noProof="1" smtClean="0">
              <a:sym typeface="Wingdings" pitchFamily="2" charset="2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noProof="1" smtClean="0">
                <a:sym typeface="Wingdings" pitchFamily="2" charset="2"/>
              </a:rPr>
              <a:t> Realization of an </a:t>
            </a:r>
            <a:r>
              <a:rPr lang="en-GB" b="1" noProof="1" smtClean="0">
                <a:sym typeface="Wingdings" pitchFamily="2" charset="2"/>
              </a:rPr>
              <a:t>ad hoc survey </a:t>
            </a:r>
            <a:r>
              <a:rPr lang="en-GB" noProof="1" smtClean="0">
                <a:sym typeface="Wingdings" pitchFamily="2" charset="2"/>
              </a:rPr>
              <a:t>for the Region of Tuscany  ideal solution but very expensive  Indagine sulle Condizioni di Vita delle Famiglie Toscane (ICVFT, 2002 and 2004)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GB" b="1" noProof="1" smtClean="0">
                <a:sym typeface="Wingdings" pitchFamily="2" charset="2"/>
              </a:rPr>
              <a:t> Small Area Estimation</a:t>
            </a:r>
            <a:r>
              <a:rPr lang="en-GB" noProof="1" smtClean="0">
                <a:sym typeface="Wingdings" pitchFamily="2" charset="2"/>
              </a:rPr>
              <a:t>  Betti et al. (2005), in IRPET, “Ricchezza e Povertà”</a:t>
            </a:r>
          </a:p>
          <a:p>
            <a:pPr lvl="1" algn="just">
              <a:buFont typeface="Wingdings" pitchFamily="2" charset="2"/>
              <a:buChar char="§"/>
            </a:pPr>
            <a:r>
              <a:rPr lang="en-GB" b="1" noProof="1" smtClean="0">
                <a:sym typeface="Wingdings" pitchFamily="2" charset="2"/>
              </a:rPr>
              <a:t> Poverty mapping </a:t>
            </a:r>
            <a:r>
              <a:rPr lang="en-GB" noProof="1" smtClean="0">
                <a:sym typeface="Wingdings" pitchFamily="2" charset="2"/>
              </a:rPr>
              <a:t> Betti et al. (2007) in Brandolini e Saraceno, “Povertà e Benessere”</a:t>
            </a:r>
          </a:p>
          <a:p>
            <a:pPr algn="just">
              <a:buFont typeface="Wingdings" pitchFamily="2" charset="2"/>
              <a:buChar char="§"/>
            </a:pPr>
            <a:endParaRPr lang="en-GB" noProof="1" smtClean="0">
              <a:sym typeface="Wingdings" pitchFamily="2" charset="2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b="1" noProof="1" smtClean="0">
                <a:sym typeface="Wingdings" pitchFamily="2" charset="2"/>
              </a:rPr>
              <a:t> Pooling of annual surveys </a:t>
            </a:r>
          </a:p>
          <a:p>
            <a:pPr lvl="1"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b="1" noProof="1" smtClean="0">
                <a:sym typeface="Wingdings" pitchFamily="2" charset="2"/>
              </a:rPr>
              <a:t> </a:t>
            </a:r>
            <a:r>
              <a:rPr lang="en-GB" noProof="1" smtClean="0">
                <a:sym typeface="Wingdings" pitchFamily="2" charset="2"/>
              </a:rPr>
              <a:t>Matino e Sciclone (2004), “La distribuzione del reddito familiare“  pooling of four waves of </a:t>
            </a:r>
            <a:r>
              <a:rPr lang="it-IT" noProof="1" smtClean="0">
                <a:sym typeface="Wingdings" pitchFamily="2" charset="2"/>
              </a:rPr>
              <a:t>SHIW</a:t>
            </a:r>
            <a:r>
              <a:rPr lang="en-GB" noProof="1" smtClean="0">
                <a:sym typeface="Wingdings" pitchFamily="2" charset="2"/>
              </a:rPr>
              <a:t> </a:t>
            </a:r>
          </a:p>
          <a:p>
            <a:pPr lvl="1"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noProof="1" smtClean="0">
                <a:sym typeface="Wingdings" pitchFamily="2" charset="2"/>
              </a:rPr>
              <a:t> Work in progress in 2018 pooling of EUSILC waves</a:t>
            </a:r>
          </a:p>
          <a:p>
            <a:pPr algn="just">
              <a:buFont typeface="Wingdings" pitchFamily="2" charset="2"/>
              <a:buChar char="§"/>
            </a:pPr>
            <a:endParaRPr lang="en-GB" noProof="1" smtClean="0">
              <a:sym typeface="Wingdings" pitchFamily="2" charset="2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b="1" noProof="1" smtClean="0">
                <a:sym typeface="Wingdings" pitchFamily="2" charset="2"/>
              </a:rPr>
              <a:t> Utilisation of administrative data  </a:t>
            </a:r>
            <a:r>
              <a:rPr lang="en-GB" noProof="1" smtClean="0">
                <a:sym typeface="Wingdings" pitchFamily="2" charset="2"/>
              </a:rPr>
              <a:t>some recent experiences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78575"/>
            <a:ext cx="16922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4" name="Titolo 15"/>
          <p:cNvSpPr>
            <a:spLocks/>
          </p:cNvSpPr>
          <p:nvPr/>
        </p:nvSpPr>
        <p:spPr bwMode="auto">
          <a:xfrm>
            <a:off x="611188" y="260350"/>
            <a:ext cx="8137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5000"/>
              </a:lnSpc>
            </a:pPr>
            <a:r>
              <a:rPr lang="en-US" altLang="it-IT" sz="3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Which data and estimation techniques?</a:t>
            </a:r>
          </a:p>
          <a:p>
            <a:pPr algn="r">
              <a:lnSpc>
                <a:spcPct val="85000"/>
              </a:lnSpc>
            </a:pPr>
            <a:r>
              <a:rPr lang="en-GB" altLang="it-IT" sz="2000" b="1" noProof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Administrative data: some recent experiences</a:t>
            </a:r>
            <a:endParaRPr lang="it-IT" altLang="it-IT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086991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en-GB" sz="2000" noProof="1" smtClean="0">
              <a:sym typeface="Wingdings" pitchFamily="2" charset="2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1900" noProof="1" smtClean="0">
                <a:sym typeface="Wingdings" pitchFamily="2" charset="2"/>
              </a:rPr>
              <a:t> </a:t>
            </a:r>
            <a:r>
              <a:rPr lang="it-IT" sz="1900" noProof="1" smtClean="0">
                <a:sym typeface="Wingdings" pitchFamily="2" charset="2"/>
              </a:rPr>
              <a:t>Research project  started in 2013: integration of three administrative data sources: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Tax returns by Minister of Finance  available to IRPET  only information on fiscal families can be re-constructed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Catasto by Agenzia del Territorio  available to IRPET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Households </a:t>
            </a:r>
            <a:r>
              <a:rPr lang="it-IT" sz="1900" dirty="0" err="1" smtClean="0"/>
              <a:t>Municipal</a:t>
            </a:r>
            <a:r>
              <a:rPr lang="it-IT" sz="1900" dirty="0" smtClean="0"/>
              <a:t> </a:t>
            </a:r>
            <a:r>
              <a:rPr lang="it-IT" sz="1900" dirty="0" err="1" smtClean="0"/>
              <a:t>Registry</a:t>
            </a:r>
            <a:r>
              <a:rPr lang="it-IT" sz="1900" dirty="0" smtClean="0"/>
              <a:t> </a:t>
            </a:r>
            <a:r>
              <a:rPr lang="it-IT" sz="1900" dirty="0" smtClean="0">
                <a:sym typeface="Wingdings" pitchFamily="2" charset="2"/>
              </a:rPr>
              <a:t> </a:t>
            </a:r>
            <a:r>
              <a:rPr lang="en-US" sz="1900" dirty="0" smtClean="0">
                <a:sym typeface="Wingdings" pitchFamily="2" charset="2"/>
              </a:rPr>
              <a:t>in the availability of municipalities</a:t>
            </a:r>
            <a:endParaRPr lang="it-IT" sz="1900" dirty="0" smtClean="0">
              <a:sym typeface="Wingdings" pitchFamily="2" charset="2"/>
            </a:endParaRPr>
          </a:p>
          <a:p>
            <a:pPr lvl="1" algn="just">
              <a:buFont typeface="Wingdings" pitchFamily="2" charset="2"/>
              <a:buChar char="§"/>
            </a:pPr>
            <a:endParaRPr lang="it-IT" sz="1900" noProof="1" smtClean="0">
              <a:sym typeface="Wingdings" pitchFamily="2" charset="2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it-IT" sz="1900" noProof="1" smtClean="0"/>
              <a:t> First phase: integration for a sub-set of tuscan municipalities </a:t>
            </a:r>
            <a:r>
              <a:rPr lang="it-IT" sz="1900" dirty="0" err="1" smtClean="0"/>
              <a:t>that</a:t>
            </a:r>
            <a:r>
              <a:rPr lang="it-IT" sz="1900" dirty="0" smtClean="0"/>
              <a:t> </a:t>
            </a:r>
            <a:r>
              <a:rPr lang="it-IT" sz="1900" dirty="0" err="1" smtClean="0"/>
              <a:t>guarantee</a:t>
            </a:r>
            <a:r>
              <a:rPr lang="it-IT" sz="1900" dirty="0" smtClean="0"/>
              <a:t> the </a:t>
            </a:r>
            <a:r>
              <a:rPr lang="it-IT" sz="1900" dirty="0" err="1" smtClean="0"/>
              <a:t>regional</a:t>
            </a:r>
            <a:r>
              <a:rPr lang="it-IT" sz="1900" dirty="0" smtClean="0"/>
              <a:t> </a:t>
            </a:r>
            <a:r>
              <a:rPr lang="it-IT" sz="1900" dirty="0" err="1" smtClean="0"/>
              <a:t>representativeness</a:t>
            </a:r>
            <a:r>
              <a:rPr lang="it-IT" sz="1900" dirty="0" smtClean="0"/>
              <a:t>. </a:t>
            </a:r>
            <a:r>
              <a:rPr lang="it-IT" sz="1900" dirty="0" err="1" smtClean="0"/>
              <a:t>Extension</a:t>
            </a:r>
            <a:r>
              <a:rPr lang="it-IT" sz="1900" dirty="0" smtClean="0"/>
              <a:t> in a </a:t>
            </a:r>
            <a:r>
              <a:rPr lang="it-IT" sz="1900" dirty="0" err="1" smtClean="0"/>
              <a:t>second</a:t>
            </a:r>
            <a:r>
              <a:rPr lang="it-IT" sz="1900" dirty="0" smtClean="0"/>
              <a:t> </a:t>
            </a:r>
            <a:r>
              <a:rPr lang="it-IT" sz="1900" dirty="0" err="1" smtClean="0"/>
              <a:t>phase</a:t>
            </a:r>
            <a:r>
              <a:rPr lang="it-IT" sz="19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endParaRPr lang="it-IT" sz="1900" noProof="1" smtClean="0">
              <a:sym typeface="Wingdings" pitchFamily="2" charset="2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Limits: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Only information on taxable income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No information on financial capital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No information on rent paid by HH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It requires a strong collaboration with municipalities</a:t>
            </a:r>
          </a:p>
          <a:p>
            <a:pPr lvl="1" algn="just">
              <a:buFont typeface="Wingdings" pitchFamily="2" charset="2"/>
              <a:buChar char="§"/>
            </a:pPr>
            <a:endParaRPr lang="it-IT" sz="1900" noProof="1" smtClean="0">
              <a:sym typeface="Wingdings" pitchFamily="2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78575"/>
            <a:ext cx="16922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4" name="Titolo 15"/>
          <p:cNvSpPr>
            <a:spLocks/>
          </p:cNvSpPr>
          <p:nvPr/>
        </p:nvSpPr>
        <p:spPr bwMode="auto">
          <a:xfrm>
            <a:off x="611188" y="260350"/>
            <a:ext cx="8137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5000"/>
              </a:lnSpc>
            </a:pPr>
            <a:r>
              <a:rPr lang="en-US" altLang="it-IT" sz="3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Which data and estimation techniques?</a:t>
            </a:r>
          </a:p>
          <a:p>
            <a:pPr algn="r">
              <a:lnSpc>
                <a:spcPct val="85000"/>
              </a:lnSpc>
            </a:pPr>
            <a:r>
              <a:rPr lang="en-GB" altLang="it-IT" sz="2000" b="1" noProof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Administrative data: some recent experiences</a:t>
            </a:r>
            <a:endParaRPr lang="it-IT" altLang="it-IT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980728"/>
            <a:ext cx="82089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en-GB" sz="2000" noProof="1" smtClean="0">
              <a:sym typeface="Wingdings" pitchFamily="2" charset="2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it-IT" sz="2000" noProof="1" smtClean="0"/>
              <a:t>Project ARCH.I.M.E.DE by ISTAT (2018): </a:t>
            </a:r>
            <a:r>
              <a:rPr lang="it-IT" sz="2000" noProof="1" smtClean="0">
                <a:sym typeface="Wingdings" pitchFamily="2" charset="2"/>
              </a:rPr>
              <a:t>integration of different administrative data sources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2000" noProof="1" smtClean="0">
                <a:sym typeface="Wingdings" pitchFamily="2" charset="2"/>
              </a:rPr>
              <a:t> Tax returns by Minister of Finance  available to IRPET  only information on fiscal families can be re-constructed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2000" noProof="1" smtClean="0">
                <a:sym typeface="Wingdings" pitchFamily="2" charset="2"/>
              </a:rPr>
              <a:t> Pension register INPS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2000" noProof="1" smtClean="0">
                <a:sym typeface="Wingdings" pitchFamily="2" charset="2"/>
              </a:rPr>
              <a:t> </a:t>
            </a:r>
            <a:r>
              <a:rPr lang="it-IT" sz="2000" noProof="1">
                <a:sym typeface="Wingdings" pitchFamily="2" charset="2"/>
              </a:rPr>
              <a:t>Households </a:t>
            </a:r>
            <a:r>
              <a:rPr lang="it-IT" sz="2000" dirty="0" err="1"/>
              <a:t>Municipal</a:t>
            </a:r>
            <a:r>
              <a:rPr lang="it-IT" sz="2000" dirty="0"/>
              <a:t> </a:t>
            </a:r>
            <a:r>
              <a:rPr lang="it-IT" sz="2000" dirty="0" err="1" smtClean="0"/>
              <a:t>Registry</a:t>
            </a:r>
            <a:r>
              <a:rPr lang="it-IT" sz="2000" dirty="0" smtClean="0"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in the availability of the municipalities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noProof="1" smtClean="0">
                <a:sym typeface="Wingdings" pitchFamily="2" charset="2"/>
              </a:rPr>
              <a:t> Education level  Censimento and Anagrafe MIUR</a:t>
            </a:r>
            <a:r>
              <a:rPr lang="it-IT" sz="2000" noProof="1" smtClean="0"/>
              <a:t> </a:t>
            </a:r>
          </a:p>
          <a:p>
            <a:pPr algn="just">
              <a:buFont typeface="Wingdings" pitchFamily="2" charset="2"/>
              <a:buChar char="§"/>
            </a:pPr>
            <a:endParaRPr lang="it-IT" sz="2000" noProof="1" smtClean="0">
              <a:sym typeface="Wingdings" pitchFamily="2" charset="2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it-IT" sz="2000" noProof="1" smtClean="0">
                <a:sym typeface="Wingdings" pitchFamily="2" charset="2"/>
              </a:rPr>
              <a:t> Pro: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2000" noProof="1" smtClean="0">
                <a:sym typeface="Wingdings" pitchFamily="2" charset="2"/>
              </a:rPr>
              <a:t> The universe of HH are covered  any problem of </a:t>
            </a:r>
            <a:r>
              <a:rPr lang="it-IT" sz="2000" dirty="0" err="1" smtClean="0"/>
              <a:t>representativeness</a:t>
            </a:r>
            <a:r>
              <a:rPr lang="it-IT" sz="2000" dirty="0" smtClean="0"/>
              <a:t>.</a:t>
            </a:r>
            <a:endParaRPr lang="it-IT" sz="2000" noProof="1" smtClean="0">
              <a:sym typeface="Wingdings" pitchFamily="2" charset="2"/>
            </a:endParaRPr>
          </a:p>
          <a:p>
            <a:pPr algn="just">
              <a:buFont typeface="Wingdings" pitchFamily="2" charset="2"/>
              <a:buChar char="§"/>
            </a:pPr>
            <a:endParaRPr lang="it-IT" sz="2000" noProof="1" smtClean="0">
              <a:sym typeface="Wingdings" pitchFamily="2" charset="2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it-IT" sz="2000" noProof="1" smtClean="0">
                <a:sym typeface="Wingdings" pitchFamily="2" charset="2"/>
              </a:rPr>
              <a:t> Cons: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2000" noProof="1" smtClean="0">
                <a:sym typeface="Wingdings" pitchFamily="2" charset="2"/>
              </a:rPr>
              <a:t> Only gross income is available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2000" noProof="1" smtClean="0">
                <a:sym typeface="Wingdings" pitchFamily="2" charset="2"/>
              </a:rPr>
              <a:t> Only municipalities withe more than 5.000 </a:t>
            </a:r>
            <a:r>
              <a:rPr lang="it-IT" sz="2000" dirty="0" err="1" smtClean="0"/>
              <a:t>inhabitants</a:t>
            </a:r>
            <a:r>
              <a:rPr lang="it-IT" sz="2000" dirty="0" smtClean="0"/>
              <a:t> are </a:t>
            </a:r>
            <a:r>
              <a:rPr lang="it-IT" sz="2000" dirty="0" err="1" smtClean="0"/>
              <a:t>covered</a:t>
            </a:r>
            <a:endParaRPr lang="it-IT" sz="2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it-IT" sz="2000" noProof="1" smtClean="0">
                <a:sym typeface="Wingdings" pitchFamily="2" charset="2"/>
              </a:rPr>
              <a:t> Partial information on financial and real capital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2000" noProof="1" smtClean="0">
                <a:sym typeface="Wingdings" pitchFamily="2" charset="2"/>
              </a:rPr>
              <a:t> No information at individual level, but only at household level</a:t>
            </a:r>
            <a:endParaRPr lang="en-GB" sz="2000" noProof="1" smtClean="0">
              <a:sym typeface="Wingdings" pitchFamily="2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78575"/>
            <a:ext cx="16922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4" name="Titolo 15"/>
          <p:cNvSpPr>
            <a:spLocks/>
          </p:cNvSpPr>
          <p:nvPr/>
        </p:nvSpPr>
        <p:spPr bwMode="auto">
          <a:xfrm>
            <a:off x="611188" y="260350"/>
            <a:ext cx="8137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5000"/>
              </a:lnSpc>
            </a:pPr>
            <a:r>
              <a:rPr lang="en-US" altLang="it-IT" sz="3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Which data and estimation techniques?</a:t>
            </a:r>
          </a:p>
          <a:p>
            <a:pPr algn="r">
              <a:lnSpc>
                <a:spcPct val="85000"/>
              </a:lnSpc>
            </a:pPr>
            <a:r>
              <a:rPr lang="en-GB" altLang="it-IT" sz="2000" b="1" noProof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Administrative data: some recent experiences</a:t>
            </a:r>
            <a:endParaRPr lang="it-IT" altLang="it-IT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143610"/>
            <a:ext cx="820891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en-GB" sz="2000" noProof="1" smtClean="0">
              <a:sym typeface="Wingdings" pitchFamily="2" charset="2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000" noProof="1" smtClean="0">
                <a:sym typeface="Wingdings" pitchFamily="2" charset="2"/>
              </a:rPr>
              <a:t> </a:t>
            </a:r>
            <a:r>
              <a:rPr lang="it-IT" sz="1900" noProof="1" smtClean="0"/>
              <a:t>Data on </a:t>
            </a:r>
            <a:r>
              <a:rPr lang="it-IT" sz="1900" dirty="0" err="1" smtClean="0"/>
              <a:t>declarations</a:t>
            </a:r>
            <a:r>
              <a:rPr lang="it-IT" sz="1900" dirty="0" smtClean="0"/>
              <a:t> </a:t>
            </a:r>
            <a:r>
              <a:rPr lang="it-IT" sz="1900" dirty="0" err="1" smtClean="0"/>
              <a:t>to</a:t>
            </a:r>
            <a:r>
              <a:rPr lang="it-IT" sz="1900" dirty="0" smtClean="0"/>
              <a:t> certificate</a:t>
            </a:r>
            <a:r>
              <a:rPr lang="it-IT" sz="1900" noProof="1" smtClean="0"/>
              <a:t> ISEE (DSU) available to IRPET for the Region of Tuscany from 2008 to 2017</a:t>
            </a:r>
          </a:p>
          <a:p>
            <a:pPr algn="just"/>
            <a:r>
              <a:rPr lang="it-IT" sz="1900" noProof="1" smtClean="0"/>
              <a:t>	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Pro: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Any problem of </a:t>
            </a:r>
            <a:r>
              <a:rPr lang="it-IT" sz="1900" dirty="0" err="1" smtClean="0"/>
              <a:t>representativeness</a:t>
            </a:r>
            <a:r>
              <a:rPr lang="it-IT" sz="1900" dirty="0" smtClean="0"/>
              <a:t> at </a:t>
            </a:r>
            <a:r>
              <a:rPr lang="it-IT" sz="1900" dirty="0" err="1" smtClean="0"/>
              <a:t>local</a:t>
            </a:r>
            <a:r>
              <a:rPr lang="it-IT" sz="1900" dirty="0" smtClean="0"/>
              <a:t> </a:t>
            </a:r>
            <a:r>
              <a:rPr lang="it-IT" sz="1900" dirty="0" err="1" smtClean="0"/>
              <a:t>level</a:t>
            </a:r>
            <a:r>
              <a:rPr lang="it-IT" sz="1900" dirty="0" smtClean="0"/>
              <a:t>.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Detailed information on income, financial and real capital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Many recent schemes against poverty are implicited based on a definition of poverty of ISEE (e.g. REI or SIA)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Very updated information</a:t>
            </a:r>
          </a:p>
          <a:p>
            <a:pPr lvl="1" algn="just">
              <a:buFont typeface="Wingdings" pitchFamily="2" charset="2"/>
              <a:buChar char="§"/>
            </a:pPr>
            <a:endParaRPr lang="it-IT" sz="1900" noProof="1" smtClean="0">
              <a:sym typeface="Wingdings" pitchFamily="2" charset="2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Cons: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Data is available only for HH that need ISEE for some reasons (e.g. to pay health tickets or to access to social services)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1900" noProof="1" smtClean="0">
                <a:sym typeface="Wingdings" pitchFamily="2" charset="2"/>
              </a:rPr>
              <a:t> The difference between the total population and the population that need ISEE for some reasons increseas with ISEE, it should not be so high for poor HH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766</Words>
  <Application>Microsoft Office PowerPoint</Application>
  <PresentationFormat>Presentazione su schermo (4:3)</PresentationFormat>
  <Paragraphs>93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Tahoma</vt:lpstr>
      <vt:lpstr>Wingdings</vt:lpstr>
      <vt:lpstr>Tema di Office</vt:lpstr>
      <vt:lpstr> Small scale, big dimensions: sustainable development and innovation at local level  The IRPET’s experience in estimating  poverty indicators for small domains   Letizia Ravagli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 Archimede Istat Povertà </dc:title>
  <dc:creator>Letizia Ravagli</dc:creator>
  <cp:lastModifiedBy>Conferenze</cp:lastModifiedBy>
  <cp:revision>454</cp:revision>
  <dcterms:created xsi:type="dcterms:W3CDTF">2018-05-02T07:41:41Z</dcterms:created>
  <dcterms:modified xsi:type="dcterms:W3CDTF">2018-05-08T17:16:06Z</dcterms:modified>
</cp:coreProperties>
</file>